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sldIdLst>
    <p:sldId id="326" r:id="rId6"/>
    <p:sldId id="327" r:id="rId7"/>
    <p:sldId id="329" r:id="rId8"/>
    <p:sldId id="328" r:id="rId9"/>
    <p:sldId id="295" r:id="rId10"/>
    <p:sldId id="298" r:id="rId11"/>
    <p:sldId id="301" r:id="rId12"/>
    <p:sldId id="318" r:id="rId13"/>
    <p:sldId id="316" r:id="rId14"/>
    <p:sldId id="297" r:id="rId15"/>
    <p:sldId id="273" r:id="rId16"/>
    <p:sldId id="275" r:id="rId17"/>
    <p:sldId id="276" r:id="rId18"/>
    <p:sldId id="323" r:id="rId19"/>
    <p:sldId id="278" r:id="rId20"/>
    <p:sldId id="280" r:id="rId21"/>
    <p:sldId id="288" r:id="rId22"/>
    <p:sldId id="330" r:id="rId23"/>
    <p:sldId id="290" r:id="rId24"/>
    <p:sldId id="325" r:id="rId25"/>
    <p:sldId id="2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6F8DA4A-900E-445D-B46E-9EE293528E17}">
          <p14:sldIdLst>
            <p14:sldId id="326"/>
            <p14:sldId id="327"/>
            <p14:sldId id="329"/>
            <p14:sldId id="328"/>
            <p14:sldId id="295"/>
            <p14:sldId id="298"/>
            <p14:sldId id="301"/>
            <p14:sldId id="318"/>
            <p14:sldId id="316"/>
            <p14:sldId id="297"/>
            <p14:sldId id="273"/>
            <p14:sldId id="275"/>
            <p14:sldId id="276"/>
            <p14:sldId id="323"/>
            <p14:sldId id="278"/>
            <p14:sldId id="280"/>
          </p14:sldIdLst>
        </p14:section>
        <p14:section name="Untitled Section" id="{9DAE0970-0943-4E6A-9498-75385CE5273D}">
          <p14:sldIdLst>
            <p14:sldId id="288"/>
            <p14:sldId id="330"/>
            <p14:sldId id="290"/>
            <p14:sldId id="325"/>
            <p14:sldId id="29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94" autoAdjust="0"/>
    <p:restoredTop sz="94660"/>
  </p:normalViewPr>
  <p:slideViewPr>
    <p:cSldViewPr snapToGrid="0">
      <p:cViewPr varScale="1">
        <p:scale>
          <a:sx n="46" d="100"/>
          <a:sy n="46" d="100"/>
        </p:scale>
        <p:origin x="696" y="4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69F668-76BF-4538-95D0-2B9E7C0DC9C0}"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127390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9F668-76BF-4538-95D0-2B9E7C0DC9C0}"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3353014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9F668-76BF-4538-95D0-2B9E7C0DC9C0}"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4101003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9F668-76BF-4538-95D0-2B9E7C0DC9C0}"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274848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9F668-76BF-4538-95D0-2B9E7C0DC9C0}"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1524872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69F668-76BF-4538-95D0-2B9E7C0DC9C0}"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52474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69F668-76BF-4538-95D0-2B9E7C0DC9C0}" type="datetimeFigureOut">
              <a:rPr lang="en-US" smtClean="0"/>
              <a:pPr/>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216994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69F668-76BF-4538-95D0-2B9E7C0DC9C0}" type="datetimeFigureOut">
              <a:rPr lang="en-US" smtClean="0"/>
              <a:pPr/>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1442442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69F668-76BF-4538-95D0-2B9E7C0DC9C0}" type="datetimeFigureOut">
              <a:rPr lang="en-US" smtClean="0"/>
              <a:pPr/>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1697702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69F668-76BF-4538-95D0-2B9E7C0DC9C0}"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243384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69F668-76BF-4538-95D0-2B9E7C0DC9C0}"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3876515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9F668-76BF-4538-95D0-2B9E7C0DC9C0}" type="datetimeFigureOut">
              <a:rPr lang="en-US" smtClean="0"/>
              <a:pPr/>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F7B0E-8E7B-4C1B-A4E5-88026A390710}" type="slidenum">
              <a:rPr lang="en-US" smtClean="0"/>
              <a:pPr/>
              <a:t>‹#›</a:t>
            </a:fld>
            <a:endParaRPr lang="en-US"/>
          </a:p>
        </p:txBody>
      </p:sp>
    </p:spTree>
    <p:extLst>
      <p:ext uri="{BB962C8B-B14F-4D97-AF65-F5344CB8AC3E}">
        <p14:creationId xmlns:p14="http://schemas.microsoft.com/office/powerpoint/2010/main" val="3173976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64973"/>
            <a:ext cx="10515600" cy="5311990"/>
          </a:xfrm>
        </p:spPr>
        <p:txBody>
          <a:bodyPr>
            <a:normAutofit fontScale="92500" lnSpcReduction="20000"/>
          </a:bodyPr>
          <a:lstStyle/>
          <a:p>
            <a:pPr marL="0" indent="0" algn="ctr" rtl="1">
              <a:buNone/>
            </a:pPr>
            <a:endParaRPr lang="fa-IR" dirty="0">
              <a:cs typeface="B Yagut" panose="00000400000000000000" pitchFamily="2" charset="-78"/>
            </a:endParaRPr>
          </a:p>
          <a:p>
            <a:pPr marL="0" indent="0" algn="ctr" rtl="1">
              <a:buNone/>
            </a:pPr>
            <a:endParaRPr lang="fa-IR" sz="4200" dirty="0">
              <a:cs typeface="B Yagut" panose="00000400000000000000" pitchFamily="2" charset="-78"/>
            </a:endParaRPr>
          </a:p>
          <a:p>
            <a:pPr marL="0" indent="0" algn="ctr" rtl="1">
              <a:buNone/>
            </a:pPr>
            <a:r>
              <a:rPr lang="fa-IR" sz="4200" b="1" dirty="0">
                <a:cs typeface="B Yagut" panose="00000400000000000000" pitchFamily="2" charset="-78"/>
              </a:rPr>
              <a:t>عوامل بیماری زای زنده،اصول گندزدایی واستریلیزاسیون</a:t>
            </a:r>
          </a:p>
          <a:p>
            <a:pPr marL="0" indent="0" algn="ctr" rtl="1">
              <a:buNone/>
            </a:pPr>
            <a:r>
              <a:rPr lang="fa-IR" sz="4200" b="1" dirty="0">
                <a:cs typeface="B Yagut" panose="00000400000000000000" pitchFamily="2" charset="-78"/>
              </a:rPr>
              <a:t> </a:t>
            </a:r>
          </a:p>
          <a:p>
            <a:pPr marL="0" indent="0" algn="ctr" rtl="1">
              <a:buNone/>
            </a:pPr>
            <a:r>
              <a:rPr lang="en-US" sz="4200" b="1" dirty="0">
                <a:cs typeface="B Yagut" panose="00000400000000000000" pitchFamily="2" charset="-78"/>
              </a:rPr>
              <a:t> </a:t>
            </a:r>
            <a:r>
              <a:rPr lang="fa-IR" sz="4200" b="1" dirty="0">
                <a:cs typeface="B Yagut" panose="00000400000000000000" pitchFamily="2" charset="-78"/>
              </a:rPr>
              <a:t>فصل دوم-فصل ششم </a:t>
            </a:r>
          </a:p>
          <a:p>
            <a:pPr marL="0" indent="0" algn="ctr" rtl="1">
              <a:buNone/>
            </a:pPr>
            <a:endParaRPr lang="fa-IR" sz="4200" b="1" dirty="0">
              <a:cs typeface="B Yagut" panose="00000400000000000000" pitchFamily="2" charset="-78"/>
            </a:endParaRPr>
          </a:p>
          <a:p>
            <a:pPr marL="0" indent="0" algn="ctr" rtl="1">
              <a:buNone/>
            </a:pPr>
            <a:r>
              <a:rPr lang="fa-IR" sz="3500" b="1" dirty="0">
                <a:cs typeface="B Yagut" panose="00000400000000000000" pitchFamily="2" charset="-78"/>
              </a:rPr>
              <a:t>مروری بربیماری های شایع ناشی از میکروارگانیسم ها</a:t>
            </a:r>
          </a:p>
          <a:p>
            <a:pPr marL="0" indent="0" algn="ctr" rtl="1">
              <a:buNone/>
            </a:pPr>
            <a:r>
              <a:rPr lang="fa-IR" sz="3500" b="1" dirty="0">
                <a:cs typeface="B Yagut" panose="00000400000000000000" pitchFamily="2" charset="-78"/>
              </a:rPr>
              <a:t>و پیشگیری از آن براساس برنامه های سلامت جاری </a:t>
            </a:r>
            <a:endParaRPr lang="en-US" sz="3500" b="1" dirty="0">
              <a:cs typeface="B Yagut" panose="00000400000000000000" pitchFamily="2" charset="-78"/>
            </a:endParaRPr>
          </a:p>
          <a:p>
            <a:pPr marL="0" indent="0" algn="ctr" rtl="1">
              <a:buNone/>
            </a:pPr>
            <a:r>
              <a:rPr lang="fa-IR" sz="3500" b="1" dirty="0">
                <a:cs typeface="B Yagut" panose="00000400000000000000" pitchFamily="2" charset="-78"/>
              </a:rPr>
              <a:t>(بخش اول)</a:t>
            </a:r>
          </a:p>
          <a:p>
            <a:pPr marL="0" indent="0" algn="ctr" rtl="1">
              <a:buNone/>
            </a:pPr>
            <a:r>
              <a:rPr lang="fa-IR" sz="4200" b="1" dirty="0">
                <a:cs typeface="B Yagut" panose="00000400000000000000" pitchFamily="2" charset="-78"/>
              </a:rPr>
              <a:t> </a:t>
            </a:r>
          </a:p>
          <a:p>
            <a:pPr marL="0" indent="0" algn="ctr" rtl="1">
              <a:buNone/>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5823892"/>
      </p:ext>
    </p:extLst>
  </p:cSld>
  <p:clrMapOvr>
    <a:masterClrMapping/>
  </p:clrMapOvr>
  <mc:AlternateContent xmlns:mc="http://schemas.openxmlformats.org/markup-compatibility/2006" xmlns:p14="http://schemas.microsoft.com/office/powerpoint/2010/main">
    <mc:Choice Requires="p14">
      <p:transition spd="slow" p14:dur="2000" advTm="6619"/>
    </mc:Choice>
    <mc:Fallback xmlns="">
      <p:transition spd="slow" advTm="6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5766" y="511383"/>
            <a:ext cx="10515600" cy="6229051"/>
          </a:xfrm>
        </p:spPr>
        <p:txBody>
          <a:bodyPr>
            <a:normAutofit fontScale="92500"/>
          </a:bodyPr>
          <a:lstStyle/>
          <a:p>
            <a:pPr algn="ctr" rtl="1">
              <a:lnSpc>
                <a:spcPct val="150000"/>
              </a:lnSpc>
              <a:buFont typeface="Wingdings" panose="05000000000000000000" pitchFamily="2" charset="2"/>
              <a:buChar char="q"/>
            </a:pPr>
            <a:r>
              <a:rPr lang="fa-IR" sz="4300" b="1" dirty="0">
                <a:cs typeface="B Yagut" pitchFamily="2" charset="-78"/>
              </a:rPr>
              <a:t>تب خونريزي دهنده كريمه كنگو</a:t>
            </a:r>
            <a:r>
              <a:rPr lang="en-US" sz="4300" b="1" dirty="0">
                <a:cs typeface="B Yagut" pitchFamily="2" charset="-78"/>
              </a:rPr>
              <a:t> (CCHF) </a:t>
            </a:r>
            <a:endParaRPr lang="fa-IR" sz="4300" b="1" dirty="0">
              <a:cs typeface="B Yagut" pitchFamily="2" charset="-78"/>
            </a:endParaRPr>
          </a:p>
          <a:p>
            <a:pPr marL="0" indent="0" algn="r" rtl="1">
              <a:lnSpc>
                <a:spcPct val="150000"/>
              </a:lnSpc>
              <a:spcAft>
                <a:spcPts val="600"/>
              </a:spcAft>
              <a:buNone/>
            </a:pPr>
            <a:r>
              <a:rPr lang="fa-IR" sz="2700" dirty="0">
                <a:cs typeface="B Yagut" panose="00000400000000000000" pitchFamily="2" charset="-78"/>
              </a:rPr>
              <a:t>يك بيماري خونريزي دهنده تب دار حاد     </a:t>
            </a:r>
            <a:r>
              <a:rPr lang="en-US" sz="2700" dirty="0">
                <a:cs typeface="B Yagut" panose="00000400000000000000" pitchFamily="2" charset="-78"/>
              </a:rPr>
              <a:t>                 </a:t>
            </a:r>
            <a:r>
              <a:rPr lang="fa-IR" sz="2700" dirty="0">
                <a:cs typeface="B Yagut" panose="00000400000000000000" pitchFamily="2" charset="-78"/>
              </a:rPr>
              <a:t> </a:t>
            </a:r>
            <a:r>
              <a:rPr lang="fa-IR" sz="2700" b="1" dirty="0">
                <a:cs typeface="B Yagut" panose="00000400000000000000" pitchFamily="2" charset="-78"/>
              </a:rPr>
              <a:t>عامل بیماری: </a:t>
            </a:r>
            <a:r>
              <a:rPr lang="fa-IR" sz="2700" dirty="0">
                <a:cs typeface="B Yagut" panose="00000400000000000000" pitchFamily="2" charset="-78"/>
              </a:rPr>
              <a:t>آربوویروس</a:t>
            </a:r>
          </a:p>
          <a:p>
            <a:pPr marL="0" indent="0" algn="r" rtl="1">
              <a:lnSpc>
                <a:spcPct val="150000"/>
              </a:lnSpc>
              <a:spcAft>
                <a:spcPts val="600"/>
              </a:spcAft>
              <a:buNone/>
            </a:pPr>
            <a:r>
              <a:rPr lang="fa-IR" sz="2700" b="1" dirty="0">
                <a:cs typeface="B Yagut" panose="00000400000000000000" pitchFamily="2" charset="-78"/>
              </a:rPr>
              <a:t> </a:t>
            </a:r>
            <a:r>
              <a:rPr lang="fa-IR" sz="2700" b="1" dirty="0">
                <a:solidFill>
                  <a:schemeClr val="bg2">
                    <a:lumMod val="25000"/>
                  </a:schemeClr>
                </a:solidFill>
                <a:cs typeface="B Yagut" panose="00000400000000000000" pitchFamily="2" charset="-78"/>
              </a:rPr>
              <a:t>ناقل: </a:t>
            </a:r>
            <a:r>
              <a:rPr lang="fa-IR" sz="2700" dirty="0">
                <a:cs typeface="B Yagut" panose="00000400000000000000" pitchFamily="2" charset="-78"/>
              </a:rPr>
              <a:t>كنه هیالوما وحيوانات اهلي به انسان                               </a:t>
            </a:r>
          </a:p>
          <a:p>
            <a:pPr marL="0" indent="0" algn="r" rtl="1">
              <a:lnSpc>
                <a:spcPct val="150000"/>
              </a:lnSpc>
              <a:spcAft>
                <a:spcPts val="600"/>
              </a:spcAft>
              <a:buNone/>
            </a:pPr>
            <a:r>
              <a:rPr lang="en-US" sz="2700" b="1" dirty="0">
                <a:cs typeface="B Yagut" panose="00000400000000000000" pitchFamily="2" charset="-78"/>
              </a:rPr>
              <a:t>**</a:t>
            </a:r>
            <a:r>
              <a:rPr lang="fa-IR" sz="2700" b="1" dirty="0">
                <a:cs typeface="B Yagut" panose="00000400000000000000" pitchFamily="2" charset="-78"/>
              </a:rPr>
              <a:t> انتقال </a:t>
            </a:r>
            <a:r>
              <a:rPr lang="fa-IR" sz="2700" dirty="0">
                <a:cs typeface="B Yagut" panose="00000400000000000000" pitchFamily="2" charset="-78"/>
              </a:rPr>
              <a:t>انسان به انسان</a:t>
            </a:r>
            <a:r>
              <a:rPr lang="en-US" sz="2700" dirty="0">
                <a:cs typeface="B Yagut" panose="00000400000000000000" pitchFamily="2" charset="-78"/>
              </a:rPr>
              <a:t> </a:t>
            </a:r>
            <a:r>
              <a:rPr lang="fa-IR" sz="2700" dirty="0">
                <a:cs typeface="B Yagut" panose="00000400000000000000" pitchFamily="2" charset="-78"/>
              </a:rPr>
              <a:t>به دليل تماس با خون، ترشحات بافت ها يا مايعات بدن بيمار آلوده اتفاق مي افتد. </a:t>
            </a:r>
            <a:r>
              <a:rPr lang="en-US" sz="2700" dirty="0">
                <a:cs typeface="B Yagut" panose="00000400000000000000" pitchFamily="2" charset="-78"/>
              </a:rPr>
              <a:t>**</a:t>
            </a:r>
          </a:p>
          <a:p>
            <a:pPr marL="0" indent="0" algn="r" rtl="1">
              <a:lnSpc>
                <a:spcPct val="150000"/>
              </a:lnSpc>
              <a:spcAft>
                <a:spcPts val="600"/>
              </a:spcAft>
              <a:buNone/>
            </a:pPr>
            <a:r>
              <a:rPr lang="fa-IR" sz="2500" dirty="0">
                <a:cs typeface="B Yagut" panose="00000400000000000000" pitchFamily="2" charset="-78"/>
              </a:rPr>
              <a:t>                  </a:t>
            </a:r>
            <a:endParaRPr lang="fa-IR" sz="3200" dirty="0">
              <a:cs typeface="B Yagut" panose="00000400000000000000" pitchFamily="2" charset="-78"/>
            </a:endParaRPr>
          </a:p>
          <a:p>
            <a:pPr marL="0" indent="0" algn="r" rtl="1">
              <a:lnSpc>
                <a:spcPct val="150000"/>
              </a:lnSpc>
              <a:spcAft>
                <a:spcPts val="600"/>
              </a:spcAft>
              <a:buNone/>
            </a:pPr>
            <a:r>
              <a:rPr lang="fa-IR" sz="3000" dirty="0">
                <a:cs typeface="B Yagut" panose="00000400000000000000" pitchFamily="2" charset="-78"/>
              </a:rPr>
              <a:t>         پتشی ناشی                                                کنه هیالوما</a:t>
            </a:r>
          </a:p>
          <a:p>
            <a:pPr marL="0" indent="0" algn="r" rtl="1">
              <a:lnSpc>
                <a:spcPct val="150000"/>
              </a:lnSpc>
              <a:spcAft>
                <a:spcPts val="600"/>
              </a:spcAft>
              <a:buNone/>
            </a:pPr>
            <a:r>
              <a:rPr lang="fa-IR" sz="3000" dirty="0">
                <a:cs typeface="B Yagut" panose="00000400000000000000" pitchFamily="2" charset="-78"/>
              </a:rPr>
              <a:t>            از </a:t>
            </a:r>
            <a:r>
              <a:rPr lang="en-US" sz="2600" b="1" dirty="0">
                <a:cs typeface="B Yagut" pitchFamily="2" charset="-78"/>
              </a:rPr>
              <a:t>CCHF</a:t>
            </a:r>
            <a:endParaRPr lang="fa-IR" sz="2600" dirty="0">
              <a:cs typeface="B Yagut" panose="00000400000000000000" pitchFamily="2" charset="-78"/>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226" y="4077380"/>
            <a:ext cx="2724278" cy="225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3566" y="3971108"/>
            <a:ext cx="2718485" cy="236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79173239"/>
      </p:ext>
    </p:extLst>
  </p:cSld>
  <p:clrMapOvr>
    <a:masterClrMapping/>
  </p:clrMapOvr>
  <mc:AlternateContent xmlns:mc="http://schemas.openxmlformats.org/markup-compatibility/2006" xmlns:p14="http://schemas.microsoft.com/office/powerpoint/2010/main">
    <mc:Choice Requires="p14">
      <p:transition spd="slow" p14:dur="2000" advTm="58727"/>
    </mc:Choice>
    <mc:Fallback xmlns="">
      <p:transition spd="slow" advTm="58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7589" y="600786"/>
            <a:ext cx="10515600" cy="6041314"/>
          </a:xfrm>
        </p:spPr>
        <p:txBody>
          <a:bodyPr>
            <a:noAutofit/>
          </a:bodyPr>
          <a:lstStyle/>
          <a:p>
            <a:pPr marL="0" indent="0" algn="r" rtl="1">
              <a:lnSpc>
                <a:spcPct val="150000"/>
              </a:lnSpc>
              <a:buNone/>
            </a:pPr>
            <a:r>
              <a:rPr lang="fa-IR" sz="3200" b="1" dirty="0">
                <a:cs typeface="B Yagut" pitchFamily="2" charset="-78"/>
              </a:rPr>
              <a:t>پيشگيري:</a:t>
            </a:r>
          </a:p>
          <a:p>
            <a:pPr algn="r" rtl="1">
              <a:lnSpc>
                <a:spcPct val="150000"/>
              </a:lnSpc>
              <a:buFont typeface="Wingdings" pitchFamily="2" charset="2"/>
              <a:buChar char="v"/>
            </a:pPr>
            <a:r>
              <a:rPr lang="fa-IR" sz="2500" b="1" dirty="0">
                <a:cs typeface="B Yagut" pitchFamily="2" charset="-78"/>
              </a:rPr>
              <a:t>كنترل</a:t>
            </a:r>
            <a:r>
              <a:rPr lang="en-US" sz="2500" b="1" dirty="0">
                <a:cs typeface="B Yagut" pitchFamily="2" charset="-78"/>
              </a:rPr>
              <a:t> CCHF</a:t>
            </a:r>
            <a:r>
              <a:rPr lang="fa-IR" sz="2500" b="1" dirty="0">
                <a:cs typeface="B Yagut" pitchFamily="2" charset="-78"/>
              </a:rPr>
              <a:t> در حيوانات و كنه ها : </a:t>
            </a:r>
            <a:r>
              <a:rPr lang="fa-IR" sz="2500" dirty="0">
                <a:cs typeface="B Yagut" pitchFamily="2" charset="-78"/>
              </a:rPr>
              <a:t>کنترل در حيوانات و كنه ها بسيار دشوار است.</a:t>
            </a:r>
          </a:p>
          <a:p>
            <a:pPr algn="r" rtl="1">
              <a:lnSpc>
                <a:spcPct val="150000"/>
              </a:lnSpc>
              <a:buFont typeface="Wingdings" pitchFamily="2" charset="2"/>
              <a:buChar char="v"/>
            </a:pPr>
            <a:r>
              <a:rPr lang="fa-IR" sz="2500" b="1" dirty="0">
                <a:cs typeface="B Yagut" pitchFamily="2" charset="-78"/>
              </a:rPr>
              <a:t>کاهش خطر آلودگی افراد با، ارتقا آگاهي افراد در مورد عوامل خطر و كاهش تماس با ويروس</a:t>
            </a:r>
          </a:p>
          <a:p>
            <a:pPr algn="r" rtl="1">
              <a:lnSpc>
                <a:spcPct val="150000"/>
              </a:lnSpc>
              <a:buFont typeface="Wingdings" pitchFamily="2" charset="2"/>
              <a:buChar char="v"/>
            </a:pPr>
            <a:r>
              <a:rPr lang="fa-IR" sz="2500" b="1" dirty="0">
                <a:cs typeface="B Yagut" pitchFamily="2" charset="-78"/>
              </a:rPr>
              <a:t>كاهش خطر انتقال حيوان به انسان :</a:t>
            </a:r>
          </a:p>
          <a:p>
            <a:pPr marL="514350" indent="-514350" algn="r" rtl="1">
              <a:lnSpc>
                <a:spcPct val="150000"/>
              </a:lnSpc>
              <a:buFont typeface="+mj-lt"/>
              <a:buAutoNum type="arabicPeriod"/>
            </a:pPr>
            <a:r>
              <a:rPr lang="fa-IR" sz="2500" dirty="0">
                <a:cs typeface="B Yagut" pitchFamily="2" charset="-78"/>
              </a:rPr>
              <a:t>قرنطينه استفاده از دستكش و ساير  لباس هاي محافظتي </a:t>
            </a:r>
          </a:p>
          <a:p>
            <a:pPr marL="514350" indent="-514350" algn="r" rtl="1">
              <a:lnSpc>
                <a:spcPct val="150000"/>
              </a:lnSpc>
              <a:buFont typeface="+mj-lt"/>
              <a:buAutoNum type="arabicPeriod"/>
            </a:pPr>
            <a:r>
              <a:rPr lang="fa-IR" sz="2500" dirty="0">
                <a:cs typeface="B Yagut" pitchFamily="2" charset="-78"/>
              </a:rPr>
              <a:t>حيوانات قبل از ورود به كشتارگاه واستفاده از كنه كش ها به مدت 2 هفته قبل از ذبح</a:t>
            </a:r>
          </a:p>
          <a:p>
            <a:pPr marL="514350" indent="-514350" algn="r" rtl="1">
              <a:lnSpc>
                <a:spcPct val="150000"/>
              </a:lnSpc>
              <a:buFont typeface="+mj-lt"/>
              <a:buAutoNum type="arabicPeriod"/>
            </a:pPr>
            <a:r>
              <a:rPr lang="fa-IR" sz="2500" dirty="0">
                <a:cs typeface="B Yagut" pitchFamily="2" charset="-78"/>
              </a:rPr>
              <a:t>استفاده از دور كننده هاي تائيد شده بر روي پوست و لباس. </a:t>
            </a:r>
          </a:p>
          <a:p>
            <a:pPr marL="0" indent="0" algn="r" rtl="1">
              <a:lnSpc>
                <a:spcPct val="150000"/>
              </a:lnSpc>
              <a:buNone/>
            </a:pPr>
            <a:endParaRPr lang="fa-IR" sz="2500" dirty="0">
              <a:cs typeface="B Yagut" pitchFamily="2" charset="-78"/>
            </a:endParaRPr>
          </a:p>
          <a:p>
            <a:pPr marL="514350" indent="-514350" algn="r" rtl="1">
              <a:lnSpc>
                <a:spcPct val="150000"/>
              </a:lnSpc>
              <a:buFont typeface="+mj-lt"/>
              <a:buAutoNum type="arabicPeriod"/>
            </a:pPr>
            <a:endParaRPr lang="fa-IR" sz="2500" dirty="0">
              <a:cs typeface="B Yagut" pitchFamily="2" charset="-78"/>
            </a:endParaRPr>
          </a:p>
          <a:p>
            <a:pPr marL="514350" indent="-514350" algn="r" rtl="1">
              <a:lnSpc>
                <a:spcPct val="150000"/>
              </a:lnSpc>
              <a:buFont typeface="+mj-lt"/>
              <a:buAutoNum type="arabicPeriod"/>
            </a:pPr>
            <a:endParaRPr lang="fa-IR" sz="2500" dirty="0">
              <a:cs typeface="B Yagut" pitchFamily="2" charset="-78"/>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13982499"/>
      </p:ext>
    </p:extLst>
  </p:cSld>
  <p:clrMapOvr>
    <a:masterClrMapping/>
  </p:clrMapOvr>
  <mc:AlternateContent xmlns:mc="http://schemas.openxmlformats.org/markup-compatibility/2006" xmlns:p14="http://schemas.microsoft.com/office/powerpoint/2010/main">
    <mc:Choice Requires="p14">
      <p:transition spd="slow" p14:dur="2000" advTm="103068"/>
    </mc:Choice>
    <mc:Fallback xmlns="">
      <p:transition spd="slow" advTm="10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0130"/>
            <a:ext cx="10515600" cy="5756833"/>
          </a:xfrm>
        </p:spPr>
        <p:txBody>
          <a:bodyPr>
            <a:normAutofit fontScale="77500" lnSpcReduction="20000"/>
          </a:bodyPr>
          <a:lstStyle/>
          <a:p>
            <a:pPr algn="r" rtl="1">
              <a:lnSpc>
                <a:spcPct val="170000"/>
              </a:lnSpc>
              <a:buFont typeface="Wingdings" panose="05000000000000000000" pitchFamily="2" charset="2"/>
              <a:buChar char="v"/>
            </a:pPr>
            <a:r>
              <a:rPr lang="fa-IR" sz="3200" b="1" dirty="0">
                <a:cs typeface="B Yagut" pitchFamily="2" charset="-78"/>
              </a:rPr>
              <a:t>کاهش خطر انتقال انسان به انسان</a:t>
            </a:r>
          </a:p>
          <a:p>
            <a:pPr marL="514350" indent="-514350" algn="r" rtl="1">
              <a:lnSpc>
                <a:spcPct val="170000"/>
              </a:lnSpc>
              <a:buFont typeface="+mj-lt"/>
              <a:buAutoNum type="arabicPeriod"/>
            </a:pPr>
            <a:r>
              <a:rPr lang="fa-IR" sz="3200" dirty="0">
                <a:cs typeface="B Yagut" pitchFamily="2" charset="-78"/>
              </a:rPr>
              <a:t>شستشوی دست ها با آب و صابون  به طور منظم و  پس از هر ويزيت بيمار يا تماس با او</a:t>
            </a:r>
          </a:p>
          <a:p>
            <a:pPr marL="514350" indent="-514350" algn="r" rtl="1">
              <a:lnSpc>
                <a:spcPct val="170000"/>
              </a:lnSpc>
              <a:buFont typeface="+mj-lt"/>
              <a:buAutoNum type="arabicPeriod"/>
            </a:pPr>
            <a:r>
              <a:rPr lang="fa-IR" sz="3200" dirty="0">
                <a:cs typeface="B Yagut" pitchFamily="2" charset="-78"/>
              </a:rPr>
              <a:t>ضدعفوني تجهيزات و وسايلي كه با ترشحات بيمار در تماس بود ه اند.</a:t>
            </a:r>
          </a:p>
          <a:p>
            <a:pPr marL="514350" indent="-514350" algn="r" rtl="1">
              <a:lnSpc>
                <a:spcPct val="170000"/>
              </a:lnSpc>
              <a:buFont typeface="+mj-lt"/>
              <a:buAutoNum type="arabicPeriod"/>
            </a:pPr>
            <a:r>
              <a:rPr lang="fa-IR" sz="3200" dirty="0">
                <a:cs typeface="B Yagut" pitchFamily="2" charset="-78"/>
              </a:rPr>
              <a:t> تحت نظر قراردادن و کنترل درجه حرارت بدن  كاركنان بهداشتي و درماني كه با خون يا بافت هاي آلوده بدن بيماران مشكوك يا قطعي تماس داشته اند  به مدت حداقل تا 14 روز پس از تماس</a:t>
            </a:r>
          </a:p>
          <a:p>
            <a:pPr marL="514350" indent="-514350" algn="r" rtl="1">
              <a:lnSpc>
                <a:spcPct val="170000"/>
              </a:lnSpc>
              <a:buFont typeface="+mj-lt"/>
              <a:buAutoNum type="arabicPeriod"/>
            </a:pPr>
            <a:r>
              <a:rPr lang="fa-IR" sz="3200" dirty="0">
                <a:cs typeface="B Yagut" pitchFamily="2" charset="-78"/>
              </a:rPr>
              <a:t>  جستجوي موارد تماس، منابع آلودگي و دام هاي آلوده در محل سكونت يا مسافرت بيمار با توجه به شرح حال وي توسط اكيپ هاي بهداشتي</a:t>
            </a:r>
            <a:endParaRPr lang="en-US" sz="3200"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8533813"/>
      </p:ext>
    </p:extLst>
  </p:cSld>
  <p:clrMapOvr>
    <a:masterClrMapping/>
  </p:clrMapOvr>
  <mc:AlternateContent xmlns:mc="http://schemas.openxmlformats.org/markup-compatibility/2006" xmlns:p14="http://schemas.microsoft.com/office/powerpoint/2010/main">
    <mc:Choice Requires="p14">
      <p:transition spd="slow" p14:dur="2000" advTm="63567"/>
    </mc:Choice>
    <mc:Fallback xmlns="">
      <p:transition spd="slow" advTm="63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019" y="778476"/>
            <a:ext cx="10980781" cy="5720798"/>
          </a:xfrm>
        </p:spPr>
        <p:txBody>
          <a:bodyPr>
            <a:normAutofit/>
          </a:bodyPr>
          <a:lstStyle/>
          <a:p>
            <a:pPr algn="ctr" rtl="1">
              <a:lnSpc>
                <a:spcPct val="150000"/>
              </a:lnSpc>
              <a:buFont typeface="Wingdings" panose="05000000000000000000" pitchFamily="2" charset="2"/>
              <a:buChar char="q"/>
            </a:pPr>
            <a:r>
              <a:rPr lang="fa-IR" sz="4000" b="1" dirty="0">
                <a:cs typeface="B Yagut" pitchFamily="2" charset="-78"/>
              </a:rPr>
              <a:t>هاري و حيوان گزيدگي</a:t>
            </a:r>
          </a:p>
          <a:p>
            <a:pPr marL="0" indent="0" algn="r" rtl="1">
              <a:lnSpc>
                <a:spcPct val="150000"/>
              </a:lnSpc>
              <a:buNone/>
            </a:pPr>
            <a:r>
              <a:rPr lang="fa-IR" sz="2500" dirty="0">
                <a:cs typeface="B Yagut" pitchFamily="2" charset="-78"/>
              </a:rPr>
              <a:t>بيماري حاد ويروسي است كه موجب آنسفالوميليت در انسان و همه  پستا نداران خونگرم مي شود.</a:t>
            </a:r>
          </a:p>
          <a:p>
            <a:pPr marL="0" indent="0" algn="r" rtl="1">
              <a:lnSpc>
                <a:spcPct val="150000"/>
              </a:lnSpc>
              <a:buNone/>
            </a:pPr>
            <a:r>
              <a:rPr lang="fa-IR" sz="2500" dirty="0">
                <a:cs typeface="B Yagut" pitchFamily="2" charset="-78"/>
              </a:rPr>
              <a:t>يكي از مهمترين و قديمي ترين زئونوزها </a:t>
            </a:r>
          </a:p>
          <a:p>
            <a:pPr marL="0" indent="0" algn="r" rtl="1">
              <a:lnSpc>
                <a:spcPct val="150000"/>
              </a:lnSpc>
              <a:buNone/>
            </a:pPr>
            <a:r>
              <a:rPr lang="fa-IR" sz="2500" dirty="0">
                <a:cs typeface="B Yagut" pitchFamily="2" charset="-78"/>
              </a:rPr>
              <a:t>اهمیت آن به دلیل کشندگی بالای آن،روند روبه افزایش</a:t>
            </a:r>
          </a:p>
          <a:p>
            <a:pPr marL="0" indent="0" algn="r" rtl="1">
              <a:lnSpc>
                <a:spcPct val="150000"/>
              </a:lnSpc>
              <a:buNone/>
            </a:pPr>
            <a:r>
              <a:rPr lang="fa-IR" sz="2500" dirty="0">
                <a:cs typeface="B Yagut" pitchFamily="2" charset="-78"/>
              </a:rPr>
              <a:t> آن ومشکلات اقتصادی واتلاف دامها می باشد.</a:t>
            </a:r>
          </a:p>
          <a:p>
            <a:pPr marL="0" indent="0" algn="r" rtl="1">
              <a:lnSpc>
                <a:spcPct val="150000"/>
              </a:lnSpc>
              <a:buNone/>
            </a:pPr>
            <a:endParaRPr lang="fa-IR" sz="3200" dirty="0">
              <a:cs typeface="B Yagut" pitchFamily="2" charset="-78"/>
            </a:endParaRPr>
          </a:p>
          <a:p>
            <a:pPr marL="0" indent="0" algn="r" rtl="1">
              <a:lnSpc>
                <a:spcPct val="150000"/>
              </a:lnSpc>
              <a:buNone/>
            </a:pPr>
            <a:endParaRPr lang="fa-IR" sz="3200" dirty="0">
              <a:cs typeface="B Yagut" pitchFamily="2" charset="-78"/>
            </a:endParaRPr>
          </a:p>
          <a:p>
            <a:pPr marL="0" indent="0" algn="r" rtl="1">
              <a:lnSpc>
                <a:spcPct val="150000"/>
              </a:lnSpc>
              <a:buNone/>
            </a:pPr>
            <a:endParaRPr lang="en-US" sz="3200" dirty="0">
              <a:cs typeface="B Yagut" pitchFamily="2" charset="-78"/>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19" y="3583461"/>
            <a:ext cx="2647950" cy="217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60" y="3509322"/>
            <a:ext cx="2790868" cy="271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6990746"/>
      </p:ext>
    </p:extLst>
  </p:cSld>
  <p:clrMapOvr>
    <a:masterClrMapping/>
  </p:clrMapOvr>
  <mc:AlternateContent xmlns:mc="http://schemas.openxmlformats.org/markup-compatibility/2006" xmlns:p14="http://schemas.microsoft.com/office/powerpoint/2010/main">
    <mc:Choice Requires="p14">
      <p:transition spd="slow" p14:dur="2000" advTm="59427"/>
    </mc:Choice>
    <mc:Fallback xmlns="">
      <p:transition spd="slow" advTm="59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345990"/>
            <a:ext cx="10515600" cy="5830974"/>
          </a:xfrm>
        </p:spPr>
        <p:txBody>
          <a:bodyPr>
            <a:normAutofit/>
          </a:bodyPr>
          <a:lstStyle/>
          <a:p>
            <a:pPr marL="0" indent="0" algn="r" rtl="1">
              <a:lnSpc>
                <a:spcPct val="150000"/>
              </a:lnSpc>
              <a:buNone/>
            </a:pPr>
            <a:r>
              <a:rPr lang="fa-IR" b="1" dirty="0">
                <a:cs typeface="B Yagut" pitchFamily="2" charset="-78"/>
              </a:rPr>
              <a:t>پیشگیری:</a:t>
            </a:r>
          </a:p>
          <a:p>
            <a:pPr algn="r" rtl="1">
              <a:lnSpc>
                <a:spcPct val="150000"/>
              </a:lnSpc>
              <a:buFont typeface="Wingdings" pitchFamily="2" charset="2"/>
              <a:buChar char="q"/>
            </a:pPr>
            <a:r>
              <a:rPr lang="fa-IR" sz="3200" dirty="0">
                <a:cs typeface="B Yagut" pitchFamily="2" charset="-78"/>
              </a:rPr>
              <a:t>درمان افراد دچار حیوان گزیدگی</a:t>
            </a:r>
          </a:p>
          <a:p>
            <a:pPr algn="r" rtl="1">
              <a:lnSpc>
                <a:spcPct val="150000"/>
              </a:lnSpc>
              <a:buFont typeface="Wingdings" pitchFamily="2" charset="2"/>
              <a:buChar char="q"/>
            </a:pPr>
            <a:r>
              <a:rPr lang="fa-IR" sz="3200" dirty="0">
                <a:cs typeface="B Yagut" pitchFamily="2" charset="-78"/>
              </a:rPr>
              <a:t>اتلاف سگهاي ولگرد </a:t>
            </a:r>
          </a:p>
          <a:p>
            <a:pPr algn="r" rtl="1">
              <a:lnSpc>
                <a:spcPct val="150000"/>
              </a:lnSpc>
              <a:buFont typeface="Wingdings" pitchFamily="2" charset="2"/>
              <a:buChar char="q"/>
            </a:pPr>
            <a:r>
              <a:rPr lang="fa-IR" sz="3200" dirty="0">
                <a:cs typeface="B Yagut" pitchFamily="2" charset="-78"/>
              </a:rPr>
              <a:t>ايمن سازي سگ هايي دارای صاحب</a:t>
            </a:r>
          </a:p>
          <a:p>
            <a:pPr algn="r" rtl="1">
              <a:lnSpc>
                <a:spcPct val="150000"/>
              </a:lnSpc>
              <a:buFont typeface="Wingdings" pitchFamily="2" charset="2"/>
              <a:buChar char="q"/>
            </a:pPr>
            <a:r>
              <a:rPr lang="fa-IR" sz="3200" dirty="0">
                <a:cs typeface="B Yagut" pitchFamily="2" charset="-78"/>
              </a:rPr>
              <a:t>واكسيناسيون كاركنان در معرض خطر</a:t>
            </a:r>
            <a:endParaRPr lang="en-US" sz="3200" dirty="0">
              <a:cs typeface="B Yagut"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629" y="2322965"/>
            <a:ext cx="4107543" cy="4319135"/>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86379532"/>
      </p:ext>
    </p:extLst>
  </p:cSld>
  <p:clrMapOvr>
    <a:masterClrMapping/>
  </p:clrMapOvr>
  <mc:AlternateContent xmlns:mc="http://schemas.openxmlformats.org/markup-compatibility/2006" xmlns:p14="http://schemas.microsoft.com/office/powerpoint/2010/main">
    <mc:Choice Requires="p14">
      <p:transition spd="slow" p14:dur="2000" advTm="69590"/>
    </mc:Choice>
    <mc:Fallback xmlns="">
      <p:transition spd="slow" advTm="69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  </a:t>
            </a:r>
            <a:endParaRPr lang="en-US" dirty="0"/>
          </a:p>
        </p:txBody>
      </p:sp>
      <p:sp>
        <p:nvSpPr>
          <p:cNvPr id="3" name="Content Placeholder 2"/>
          <p:cNvSpPr>
            <a:spLocks noGrp="1"/>
          </p:cNvSpPr>
          <p:nvPr>
            <p:ph idx="1"/>
          </p:nvPr>
        </p:nvSpPr>
        <p:spPr>
          <a:xfrm>
            <a:off x="850900" y="163040"/>
            <a:ext cx="10515600" cy="6308098"/>
          </a:xfrm>
        </p:spPr>
        <p:txBody>
          <a:bodyPr>
            <a:noAutofit/>
          </a:bodyPr>
          <a:lstStyle/>
          <a:p>
            <a:pPr algn="ctr" rtl="1">
              <a:lnSpc>
                <a:spcPct val="150000"/>
              </a:lnSpc>
              <a:buFont typeface="Wingdings" panose="05000000000000000000" pitchFamily="2" charset="2"/>
              <a:buChar char="q"/>
            </a:pPr>
            <a:r>
              <a:rPr lang="fa-IR" sz="4000" b="1" dirty="0">
                <a:cs typeface="B Yagut" pitchFamily="2" charset="-78"/>
              </a:rPr>
              <a:t>ديفتري</a:t>
            </a:r>
          </a:p>
          <a:p>
            <a:pPr marL="0" indent="0" algn="r" rtl="1">
              <a:lnSpc>
                <a:spcPct val="150000"/>
              </a:lnSpc>
              <a:buNone/>
            </a:pPr>
            <a:r>
              <a:rPr lang="fa-IR" sz="2500" dirty="0">
                <a:cs typeface="B Yagut" pitchFamily="2" charset="-78"/>
              </a:rPr>
              <a:t>یک بیماری عفونی است، که می تواند مجاری بینی، حنجره، لوزه ها، پوست و نای را به بیماری مبتلا کند.                      </a:t>
            </a:r>
          </a:p>
          <a:p>
            <a:pPr marL="0" indent="0" algn="r" rtl="1">
              <a:lnSpc>
                <a:spcPct val="150000"/>
              </a:lnSpc>
              <a:buNone/>
            </a:pPr>
            <a:r>
              <a:rPr lang="fa-IR" sz="2500" b="1" dirty="0">
                <a:cs typeface="B Yagut" pitchFamily="2" charset="-78"/>
              </a:rPr>
              <a:t>عامل بیماری: </a:t>
            </a:r>
            <a:r>
              <a:rPr lang="fa-IR" sz="2500" dirty="0">
                <a:cs typeface="B Yagut" pitchFamily="2" charset="-78"/>
              </a:rPr>
              <a:t> باکتری ها، نام كورينه باكتريوم ديفتريه</a:t>
            </a:r>
          </a:p>
          <a:p>
            <a:pPr marL="0" indent="0" algn="r" rtl="1">
              <a:lnSpc>
                <a:spcPct val="150000"/>
              </a:lnSpc>
              <a:buNone/>
            </a:pPr>
            <a:r>
              <a:rPr lang="fa-IR" sz="2500" b="1" dirty="0">
                <a:cs typeface="B Yagut" pitchFamily="2" charset="-78"/>
              </a:rPr>
              <a:t>انتقال: </a:t>
            </a:r>
            <a:r>
              <a:rPr lang="fa-IR" sz="2500" dirty="0">
                <a:cs typeface="B Yagut" pitchFamily="2" charset="-78"/>
              </a:rPr>
              <a:t>تماس با بيمار يا حامل باكتري</a:t>
            </a:r>
          </a:p>
          <a:p>
            <a:pPr marL="0" indent="0" algn="r" rtl="1">
              <a:lnSpc>
                <a:spcPct val="150000"/>
              </a:lnSpc>
              <a:buNone/>
            </a:pPr>
            <a:r>
              <a:rPr lang="fa-IR" sz="2500" b="1" dirty="0">
                <a:cs typeface="B Yagut" pitchFamily="2" charset="-78"/>
              </a:rPr>
              <a:t>پیشگیری:</a:t>
            </a:r>
          </a:p>
          <a:p>
            <a:pPr algn="r" rtl="1">
              <a:lnSpc>
                <a:spcPct val="150000"/>
              </a:lnSpc>
              <a:buFont typeface="Wingdings" pitchFamily="2" charset="2"/>
              <a:buChar char="Ø"/>
            </a:pPr>
            <a:r>
              <a:rPr lang="fa-IR" sz="2500" dirty="0">
                <a:cs typeface="B Yagut" pitchFamily="2" charset="-78"/>
              </a:rPr>
              <a:t>واكسيناسيون با واكسن محتوي توكسوئيد ديفتري، تنها راه موثر كنترل عفونت</a:t>
            </a:r>
          </a:p>
          <a:p>
            <a:pPr algn="r" rtl="1">
              <a:lnSpc>
                <a:spcPct val="150000"/>
              </a:lnSpc>
              <a:buFont typeface="Wingdings" pitchFamily="2" charset="2"/>
              <a:buChar char="Ø"/>
            </a:pPr>
            <a:r>
              <a:rPr lang="fa-IR" sz="2500" dirty="0">
                <a:cs typeface="B Yagut" pitchFamily="2" charset="-78"/>
              </a:rPr>
              <a:t>جدا سازی: تا وقتي كه كشت دو نمونه از ترشحات حلق و بيني يا زخم هاي بيمار از نظر وجود باسيل منفي شوند، الزامي است.</a:t>
            </a:r>
            <a:endParaRPr lang="en-US" sz="2500" dirty="0">
              <a:cs typeface="B Yagut" pitchFamily="2" charset="-78"/>
            </a:endParaRPr>
          </a:p>
          <a:p>
            <a:pPr marL="0" indent="0" algn="r" rtl="1">
              <a:lnSpc>
                <a:spcPct val="150000"/>
              </a:lnSpc>
              <a:buNone/>
            </a:pPr>
            <a:endParaRPr lang="en-US" sz="2500" b="1" dirty="0">
              <a:cs typeface="B Yagut" pitchFamily="2" charset="-7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14" y="2474126"/>
            <a:ext cx="2477697"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3791817"/>
      </p:ext>
    </p:extLst>
  </p:cSld>
  <p:clrMapOvr>
    <a:masterClrMapping/>
  </p:clrMapOvr>
  <mc:AlternateContent xmlns:mc="http://schemas.openxmlformats.org/markup-compatibility/2006" xmlns:p14="http://schemas.microsoft.com/office/powerpoint/2010/main">
    <mc:Choice Requires="p14">
      <p:transition spd="slow" p14:dur="2000" advTm="87332"/>
    </mc:Choice>
    <mc:Fallback xmlns="">
      <p:transition spd="slow" advTm="87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387" y="143338"/>
            <a:ext cx="10515600" cy="6890508"/>
          </a:xfrm>
        </p:spPr>
        <p:txBody>
          <a:bodyPr>
            <a:normAutofit fontScale="25000" lnSpcReduction="20000"/>
          </a:bodyPr>
          <a:lstStyle/>
          <a:p>
            <a:pPr algn="ctr" rtl="1">
              <a:lnSpc>
                <a:spcPct val="170000"/>
              </a:lnSpc>
              <a:buFont typeface="Wingdings" panose="05000000000000000000" pitchFamily="2" charset="2"/>
              <a:buChar char="q"/>
            </a:pPr>
            <a:r>
              <a:rPr lang="fa-IR" sz="16000" b="1" dirty="0">
                <a:cs typeface="B Yagut" panose="00000400000000000000" pitchFamily="2" charset="-78"/>
              </a:rPr>
              <a:t>سرخجه</a:t>
            </a:r>
          </a:p>
          <a:p>
            <a:pPr marL="0" indent="0" algn="r" rtl="1">
              <a:lnSpc>
                <a:spcPct val="120000"/>
              </a:lnSpc>
              <a:spcAft>
                <a:spcPts val="600"/>
              </a:spcAft>
              <a:buNone/>
            </a:pPr>
            <a:r>
              <a:rPr lang="fa-IR" sz="10000" dirty="0">
                <a:cs typeface="B Yagut" panose="00000400000000000000" pitchFamily="2" charset="-78"/>
              </a:rPr>
              <a:t>سرخجه در نظر همه يك بيماري خفيف است.                        </a:t>
            </a:r>
          </a:p>
          <a:p>
            <a:pPr marL="0" indent="0" algn="r" rtl="1">
              <a:lnSpc>
                <a:spcPct val="120000"/>
              </a:lnSpc>
              <a:spcAft>
                <a:spcPts val="600"/>
              </a:spcAft>
              <a:buNone/>
            </a:pPr>
            <a:r>
              <a:rPr lang="fa-IR" sz="10000" b="1" dirty="0">
                <a:cs typeface="B Yagut" panose="00000400000000000000" pitchFamily="2" charset="-78"/>
              </a:rPr>
              <a:t>عامل: </a:t>
            </a:r>
            <a:r>
              <a:rPr lang="fa-IR" sz="10000" dirty="0">
                <a:cs typeface="B Yagut" panose="00000400000000000000" pitchFamily="2" charset="-78"/>
              </a:rPr>
              <a:t>ویروس</a:t>
            </a:r>
          </a:p>
          <a:p>
            <a:pPr marL="0" indent="0" algn="r" rtl="1">
              <a:lnSpc>
                <a:spcPct val="120000"/>
              </a:lnSpc>
              <a:spcAft>
                <a:spcPts val="600"/>
              </a:spcAft>
              <a:buNone/>
            </a:pPr>
            <a:r>
              <a:rPr lang="fa-IR" sz="10000" b="1" dirty="0">
                <a:cs typeface="B Yagut" panose="00000400000000000000" pitchFamily="2" charset="-78"/>
              </a:rPr>
              <a:t>اهميت :</a:t>
            </a:r>
            <a:r>
              <a:rPr lang="fa-IR" sz="10000" dirty="0">
                <a:cs typeface="B Yagut" panose="00000400000000000000" pitchFamily="2" charset="-78"/>
              </a:rPr>
              <a:t>عبور ويروس از جفت خانمهاي بـاردار و توانايي آلوده سازي جنين است.</a:t>
            </a:r>
          </a:p>
          <a:p>
            <a:pPr marL="0" indent="0" algn="r" rtl="1">
              <a:lnSpc>
                <a:spcPct val="120000"/>
              </a:lnSpc>
              <a:spcAft>
                <a:spcPts val="600"/>
              </a:spcAft>
              <a:buNone/>
            </a:pPr>
            <a:r>
              <a:rPr lang="fa-IR" sz="10000" b="1" dirty="0">
                <a:cs typeface="B Yagut" panose="00000400000000000000" pitchFamily="2" charset="-78"/>
              </a:rPr>
              <a:t>پيشگيري </a:t>
            </a:r>
          </a:p>
          <a:p>
            <a:pPr algn="r" rtl="1">
              <a:lnSpc>
                <a:spcPct val="120000"/>
              </a:lnSpc>
              <a:spcAft>
                <a:spcPts val="600"/>
              </a:spcAft>
              <a:buFont typeface="Wingdings" panose="05000000000000000000" pitchFamily="2" charset="2"/>
              <a:buChar char="v"/>
            </a:pPr>
            <a:r>
              <a:rPr lang="fa-IR" sz="10000" dirty="0">
                <a:cs typeface="B Yagut" panose="00000400000000000000" pitchFamily="2" charset="-78"/>
              </a:rPr>
              <a:t> ارتقاء آگاهيهاي بهداشتي مردم. </a:t>
            </a:r>
          </a:p>
          <a:p>
            <a:pPr algn="r" rtl="1">
              <a:lnSpc>
                <a:spcPct val="120000"/>
              </a:lnSpc>
              <a:spcAft>
                <a:spcPts val="600"/>
              </a:spcAft>
              <a:buFont typeface="Wingdings" panose="05000000000000000000" pitchFamily="2" charset="2"/>
              <a:buChar char="v"/>
            </a:pPr>
            <a:r>
              <a:rPr lang="fa-IR" sz="10000" dirty="0">
                <a:cs typeface="B Yagut" panose="00000400000000000000" pitchFamily="2" charset="-78"/>
              </a:rPr>
              <a:t>كودكان و بزرگسالان مبتلا، به مدت يك هفته بعد از بثورات از رفتن به مدرسه يا محل كار اجتناب نمايند. </a:t>
            </a:r>
          </a:p>
          <a:p>
            <a:pPr algn="r" rtl="1">
              <a:lnSpc>
                <a:spcPct val="120000"/>
              </a:lnSpc>
              <a:spcAft>
                <a:spcPts val="600"/>
              </a:spcAft>
              <a:buFont typeface="Wingdings" panose="05000000000000000000" pitchFamily="2" charset="2"/>
              <a:buChar char="v"/>
            </a:pPr>
            <a:r>
              <a:rPr lang="fa-IR" sz="10000" dirty="0">
                <a:cs typeface="B Yagut" panose="00000400000000000000" pitchFamily="2" charset="-78"/>
              </a:rPr>
              <a:t>براي شيرخواران مبتلا به سرخجه مادرزادي بايد تا يك سال مقررات جداسازي رعايت شود.</a:t>
            </a:r>
          </a:p>
          <a:p>
            <a:pPr algn="r" rtl="1">
              <a:lnSpc>
                <a:spcPct val="120000"/>
              </a:lnSpc>
              <a:spcAft>
                <a:spcPts val="600"/>
              </a:spcAft>
              <a:buFont typeface="Wingdings" panose="05000000000000000000" pitchFamily="2" charset="2"/>
              <a:buChar char="v"/>
            </a:pPr>
            <a:r>
              <a:rPr lang="fa-IR" sz="10000" dirty="0">
                <a:cs typeface="B Yagut" panose="00000400000000000000" pitchFamily="2" charset="-78"/>
              </a:rPr>
              <a:t>واكسيناسيون</a:t>
            </a:r>
          </a:p>
          <a:p>
            <a:pPr algn="r" rtl="1">
              <a:lnSpc>
                <a:spcPct val="100000"/>
              </a:lnSpc>
              <a:spcAft>
                <a:spcPts val="600"/>
              </a:spcAft>
              <a:buFont typeface="Wingdings" panose="05000000000000000000" pitchFamily="2" charset="2"/>
              <a:buChar char="v"/>
            </a:pPr>
            <a:r>
              <a:rPr lang="fa-IR" sz="10000" dirty="0">
                <a:cs typeface="B Yagut" panose="00000400000000000000" pitchFamily="2" charset="-78"/>
              </a:rPr>
              <a:t>براي پيشگيري نيازي به ضدعفوني محيط نمي باشد.</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14767255"/>
      </p:ext>
    </p:extLst>
  </p:cSld>
  <p:clrMapOvr>
    <a:masterClrMapping/>
  </p:clrMapOvr>
  <mc:AlternateContent xmlns:mc="http://schemas.openxmlformats.org/markup-compatibility/2006" xmlns:p14="http://schemas.microsoft.com/office/powerpoint/2010/main">
    <mc:Choice Requires="p14">
      <p:transition spd="slow" p14:dur="2000" advTm="106604"/>
    </mc:Choice>
    <mc:Fallback xmlns="">
      <p:transition spd="slow" advTm="106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452" y="801858"/>
            <a:ext cx="10953848" cy="5726796"/>
          </a:xfrm>
        </p:spPr>
        <p:txBody>
          <a:bodyPr>
            <a:normAutofit/>
          </a:bodyPr>
          <a:lstStyle/>
          <a:p>
            <a:pPr marL="0" indent="0" algn="ctr" rtl="1">
              <a:buNone/>
            </a:pPr>
            <a:endParaRPr lang="fa-IR" sz="4000" b="1" dirty="0">
              <a:cs typeface="B Yagut" panose="00000400000000000000" pitchFamily="2" charset="-78"/>
            </a:endParaRPr>
          </a:p>
          <a:p>
            <a:pPr marL="0" indent="0" algn="ctr" rtl="1">
              <a:buNone/>
            </a:pPr>
            <a:r>
              <a:rPr lang="fa-IR" sz="4000" b="1" dirty="0">
                <a:cs typeface="B Yagut" panose="00000400000000000000" pitchFamily="2" charset="-78"/>
              </a:rPr>
              <a:t>خلاصه ونتیجه گیری</a:t>
            </a:r>
          </a:p>
          <a:p>
            <a:pPr marL="0" indent="0" algn="ctr" rtl="1">
              <a:buNone/>
            </a:pPr>
            <a:endParaRPr lang="fa-IR" sz="4000" b="1" dirty="0">
              <a:cs typeface="B Yagut" panose="00000400000000000000" pitchFamily="2" charset="-78"/>
            </a:endParaRPr>
          </a:p>
          <a:p>
            <a:pPr marL="0" indent="0" algn="just" rtl="1">
              <a:lnSpc>
                <a:spcPct val="200000"/>
              </a:lnSpc>
              <a:buNone/>
            </a:pPr>
            <a:r>
              <a:rPr lang="fa-IR" sz="2700" dirty="0">
                <a:cs typeface="B Yagut" panose="00000400000000000000" pitchFamily="2" charset="-78"/>
              </a:rPr>
              <a:t>در این جلسه با اهمیت توجه به بیماری های ناشی از میکروارگانیسم ها آشنا شدیم وتعدادی از بیماری های ناشی از میکروارگانیسم ها و راه پیشگیری از آنهاآشناشدیم، در جلسات آینده بیماریهای دیگر ناشی از میکروارگانیسم ها را فرا خواهیم گرفت.</a:t>
            </a:r>
            <a:endParaRPr lang="fa-IR" dirty="0"/>
          </a:p>
          <a:p>
            <a:pPr marL="0" indent="0" algn="r" rtl="1">
              <a:buNone/>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84186466"/>
      </p:ext>
    </p:extLst>
  </p:cSld>
  <p:clrMapOvr>
    <a:masterClrMapping/>
  </p:clrMapOvr>
  <mc:AlternateContent xmlns:mc="http://schemas.openxmlformats.org/markup-compatibility/2006" xmlns:p14="http://schemas.microsoft.com/office/powerpoint/2010/main">
    <mc:Choice Requires="p14">
      <p:transition spd="slow" p14:dur="2000" advTm="14762"/>
    </mc:Choice>
    <mc:Fallback xmlns="">
      <p:transition spd="slow" advTm="1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97280"/>
            <a:ext cx="10515600" cy="5079683"/>
          </a:xfrm>
        </p:spPr>
        <p:txBody>
          <a:bodyPr>
            <a:normAutofit fontScale="92500" lnSpcReduction="20000"/>
          </a:bodyPr>
          <a:lstStyle/>
          <a:p>
            <a:pPr marL="0" indent="0" algn="ctr" rtl="1">
              <a:lnSpc>
                <a:spcPct val="150000"/>
              </a:lnSpc>
              <a:buNone/>
            </a:pPr>
            <a:r>
              <a:rPr lang="fa-IR" sz="3200" b="1" dirty="0">
                <a:cs typeface="B Yagut" pitchFamily="2" charset="-78"/>
              </a:rPr>
              <a:t>پرسش وتمرین</a:t>
            </a:r>
          </a:p>
          <a:p>
            <a:pPr marL="0" indent="0" algn="r" rtl="1">
              <a:lnSpc>
                <a:spcPct val="150000"/>
              </a:lnSpc>
              <a:buNone/>
            </a:pPr>
            <a:r>
              <a:rPr lang="fa-IR" sz="3200" dirty="0">
                <a:cs typeface="B Yagut" pitchFamily="2" charset="-78"/>
              </a:rPr>
              <a:t>1</a:t>
            </a:r>
            <a:r>
              <a:rPr lang="fa-IR" sz="2500" dirty="0">
                <a:cs typeface="B Yagut" pitchFamily="2" charset="-78"/>
              </a:rPr>
              <a:t>-</a:t>
            </a:r>
            <a:r>
              <a:rPr lang="en-US" sz="2500" dirty="0">
                <a:cs typeface="B Yagut" pitchFamily="2" charset="-78"/>
              </a:rPr>
              <a:t>”</a:t>
            </a:r>
            <a:r>
              <a:rPr lang="fa-IR" sz="2500" dirty="0">
                <a:cs typeface="B Yagut" pitchFamily="2" charset="-78"/>
              </a:rPr>
              <a:t> مرگ ناشی از فلج عضلات تنفسی</a:t>
            </a:r>
            <a:r>
              <a:rPr lang="en-US" sz="2500" dirty="0">
                <a:cs typeface="B Yagut" pitchFamily="2" charset="-78"/>
              </a:rPr>
              <a:t>”</a:t>
            </a:r>
            <a:r>
              <a:rPr lang="fa-IR" sz="2500" dirty="0">
                <a:cs typeface="B Yagut" pitchFamily="2" charset="-78"/>
              </a:rPr>
              <a:t>در مورد ابتلا به کدام بیماری زیر اتفاق می افتد؟</a:t>
            </a:r>
          </a:p>
          <a:p>
            <a:pPr marL="0" indent="0" algn="r" rtl="1">
              <a:lnSpc>
                <a:spcPct val="150000"/>
              </a:lnSpc>
              <a:buNone/>
            </a:pPr>
            <a:r>
              <a:rPr lang="fa-IR" sz="2500" dirty="0">
                <a:cs typeface="B Yagut" pitchFamily="2" charset="-78"/>
              </a:rPr>
              <a:t>الف-بوتولیسم              ب-تب زرد            ج- سرخک           د-سرخجه</a:t>
            </a:r>
          </a:p>
          <a:p>
            <a:pPr marL="0" indent="0" algn="r" rtl="1">
              <a:lnSpc>
                <a:spcPct val="150000"/>
              </a:lnSpc>
              <a:buNone/>
            </a:pPr>
            <a:r>
              <a:rPr lang="fa-IR" sz="2500" dirty="0">
                <a:cs typeface="B Yagut" pitchFamily="2" charset="-78"/>
              </a:rPr>
              <a:t>2-مهمترین اقدام پیشگیرانه برای مبارزه با بیماری  تب زرد کدام گزینه زیر می باشد؟</a:t>
            </a:r>
          </a:p>
          <a:p>
            <a:pPr marL="0" indent="0" algn="r" rtl="1">
              <a:lnSpc>
                <a:spcPct val="150000"/>
              </a:lnSpc>
              <a:buNone/>
            </a:pPr>
            <a:r>
              <a:rPr lang="fa-IR" sz="2500" dirty="0">
                <a:cs typeface="B Yagut" pitchFamily="2" charset="-78"/>
              </a:rPr>
              <a:t>الف-جداسازی                                  ب-واکسیناسیون     </a:t>
            </a:r>
          </a:p>
          <a:p>
            <a:pPr marL="0" indent="0" algn="r" rtl="1">
              <a:lnSpc>
                <a:spcPct val="150000"/>
              </a:lnSpc>
              <a:buNone/>
            </a:pPr>
            <a:r>
              <a:rPr lang="fa-IR" sz="2500" dirty="0">
                <a:cs typeface="B Yagut" pitchFamily="2" charset="-78"/>
              </a:rPr>
              <a:t> د-عدم سفر به نقاط آلوده                 د-ضدعفونی مواد غذایی</a:t>
            </a:r>
          </a:p>
          <a:p>
            <a:pPr marL="0" indent="0" algn="r" rtl="1">
              <a:lnSpc>
                <a:spcPct val="150000"/>
              </a:lnSpc>
              <a:buNone/>
            </a:pPr>
            <a:r>
              <a:rPr lang="fa-IR" sz="2500" dirty="0">
                <a:cs typeface="B Yagut" pitchFamily="2" charset="-78"/>
              </a:rPr>
              <a:t>3-</a:t>
            </a:r>
            <a:r>
              <a:rPr lang="fa-IR" sz="2400" dirty="0">
                <a:cs typeface="B Yagut" pitchFamily="2" charset="-78"/>
              </a:rPr>
              <a:t>-</a:t>
            </a:r>
            <a:r>
              <a:rPr lang="en-US" sz="2400" dirty="0">
                <a:cs typeface="B Yagut" pitchFamily="2" charset="-78"/>
              </a:rPr>
              <a:t> ”</a:t>
            </a:r>
            <a:r>
              <a:rPr lang="fa-IR" sz="2400" dirty="0">
                <a:cs typeface="B Yagut" pitchFamily="2" charset="-78"/>
              </a:rPr>
              <a:t> بیماری تب دار خونریزی دهنده</a:t>
            </a:r>
            <a:r>
              <a:rPr lang="en-US" sz="2400" dirty="0">
                <a:cs typeface="B Yagut" pitchFamily="2" charset="-78"/>
              </a:rPr>
              <a:t>”</a:t>
            </a:r>
            <a:r>
              <a:rPr lang="fa-IR" sz="2400" dirty="0">
                <a:cs typeface="B Yagut" pitchFamily="2" charset="-78"/>
              </a:rPr>
              <a:t>از ویژگی کدام یک از بیماری های زیر می باشد؟</a:t>
            </a:r>
          </a:p>
          <a:p>
            <a:pPr marL="0" indent="0" algn="r" rtl="1">
              <a:lnSpc>
                <a:spcPct val="150000"/>
              </a:lnSpc>
              <a:buNone/>
            </a:pPr>
            <a:r>
              <a:rPr lang="fa-IR" sz="2400" dirty="0">
                <a:cs typeface="B Yagut" pitchFamily="2" charset="-78"/>
              </a:rPr>
              <a:t>الف-مالاریا               ب-سرخک           ج-کریمه کنگو         د-سرخچه</a:t>
            </a:r>
          </a:p>
          <a:p>
            <a:pPr marL="0" indent="0" algn="r" rtl="1">
              <a:lnSpc>
                <a:spcPct val="150000"/>
              </a:lnSpc>
              <a:buNone/>
            </a:pPr>
            <a:endParaRPr lang="fa-IR" sz="2500" dirty="0">
              <a:cs typeface="B Yagut" pitchFamily="2" charset="-78"/>
            </a:endParaRPr>
          </a:p>
          <a:p>
            <a:pPr marL="0" indent="0" algn="r" rtl="1">
              <a:lnSpc>
                <a:spcPct val="150000"/>
              </a:lnSpc>
              <a:buNone/>
            </a:pPr>
            <a:endParaRPr lang="fa-IR" sz="3200" dirty="0">
              <a:cs typeface="B Yagut" pitchFamily="2" charset="-78"/>
            </a:endParaRPr>
          </a:p>
          <a:p>
            <a:pPr marL="0" indent="0" algn="r" rtl="1">
              <a:lnSpc>
                <a:spcPct val="150000"/>
              </a:lnSpc>
              <a:buNone/>
            </a:pPr>
            <a:endParaRPr lang="en-US" sz="3200" dirty="0">
              <a:cs typeface="B Yagut" pitchFamily="2" charset="-78"/>
            </a:endParaRPr>
          </a:p>
        </p:txBody>
      </p:sp>
      <p:pic>
        <p:nvPicPr>
          <p:cNvPr id="5" name="Audio 3">
            <a:hlinkClick r:id="" action="ppaction://media"/>
            <a:extLst>
              <a:ext uri="{FF2B5EF4-FFF2-40B4-BE49-F238E27FC236}">
                <a16:creationId xmlns:a16="http://schemas.microsoft.com/office/drawing/2014/main" id="{B49A553F-5565-4426-BBC0-A3372D974B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2024520"/>
      </p:ext>
    </p:extLst>
  </p:cSld>
  <p:clrMapOvr>
    <a:masterClrMapping/>
  </p:clrMapOvr>
  <mc:AlternateContent xmlns:mc="http://schemas.openxmlformats.org/markup-compatibility/2006" xmlns:p14="http://schemas.microsoft.com/office/powerpoint/2010/main">
    <mc:Choice Requires="p14">
      <p:transition spd="slow" p14:dur="2000" advTm="5643"/>
    </mc:Choice>
    <mc:Fallback xmlns="">
      <p:transition spd="slow" advTm="5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900" y="488034"/>
            <a:ext cx="10515600" cy="6261109"/>
          </a:xfrm>
        </p:spPr>
        <p:txBody>
          <a:bodyPr>
            <a:noAutofit/>
          </a:bodyPr>
          <a:lstStyle/>
          <a:p>
            <a:pPr marL="0" indent="0" algn="r" rtl="1">
              <a:lnSpc>
                <a:spcPct val="150000"/>
              </a:lnSpc>
              <a:buNone/>
            </a:pPr>
            <a:r>
              <a:rPr lang="fa-IR" sz="2500" dirty="0">
                <a:cs typeface="B Yagut" pitchFamily="2" charset="-78"/>
              </a:rPr>
              <a:t>4-مؤثرترین راه پیشگیری بیماری دیفتری  کدام گزینه زیر است؟</a:t>
            </a:r>
          </a:p>
          <a:p>
            <a:pPr marL="0" indent="0" algn="r" rtl="1">
              <a:lnSpc>
                <a:spcPct val="150000"/>
              </a:lnSpc>
              <a:buNone/>
            </a:pPr>
            <a:r>
              <a:rPr lang="fa-IR" sz="2500" dirty="0">
                <a:cs typeface="B Yagut" pitchFamily="2" charset="-78"/>
              </a:rPr>
              <a:t>الف-جداسازی بیماران                        ب-استفاده از وسایل حفاظت فردی</a:t>
            </a:r>
          </a:p>
          <a:p>
            <a:pPr marL="0" indent="0" algn="r" rtl="1">
              <a:lnSpc>
                <a:spcPct val="150000"/>
              </a:lnSpc>
              <a:buNone/>
            </a:pPr>
            <a:r>
              <a:rPr lang="fa-IR" sz="2500" dirty="0">
                <a:cs typeface="B Yagut" pitchFamily="2" charset="-78"/>
              </a:rPr>
              <a:t>ج-ضدعفونی  وسایل آلوده                  د- ایمن سازی با واکسیناسیون</a:t>
            </a:r>
          </a:p>
          <a:p>
            <a:pPr marL="0" indent="0" algn="r" rtl="1">
              <a:lnSpc>
                <a:spcPct val="150000"/>
              </a:lnSpc>
              <a:buNone/>
            </a:pPr>
            <a:r>
              <a:rPr lang="fa-IR" sz="2500" dirty="0">
                <a:cs typeface="B Yagut" pitchFamily="2" charset="-78"/>
              </a:rPr>
              <a:t>5- در آموزش به دامداران در خصوص پیشگیری از تب کریمه کنگو،کدام گزینه زیر صحیح است؟</a:t>
            </a:r>
          </a:p>
          <a:p>
            <a:pPr marL="0" indent="0" algn="r" rtl="1">
              <a:lnSpc>
                <a:spcPct val="150000"/>
              </a:lnSpc>
              <a:buNone/>
            </a:pPr>
            <a:r>
              <a:rPr lang="fa-IR" sz="2500" dirty="0">
                <a:cs typeface="B Yagut" pitchFamily="2" charset="-78"/>
              </a:rPr>
              <a:t>الف-قرنطینه دام ها قبل از ورود به کشتارگاه به مدت 2هفته </a:t>
            </a:r>
          </a:p>
          <a:p>
            <a:pPr marL="0" indent="0" algn="r" rtl="1">
              <a:lnSpc>
                <a:spcPct val="150000"/>
              </a:lnSpc>
              <a:buNone/>
            </a:pPr>
            <a:r>
              <a:rPr lang="fa-IR" sz="2500" dirty="0">
                <a:cs typeface="B Yagut" pitchFamily="2" charset="-78"/>
              </a:rPr>
              <a:t>ب-واکسیناسیون دام ها وعوامل ذبح آن و استفاده از وسایل محافظ</a:t>
            </a:r>
          </a:p>
          <a:p>
            <a:pPr marL="0" indent="0" algn="r" rtl="1">
              <a:lnSpc>
                <a:spcPct val="150000"/>
              </a:lnSpc>
              <a:buNone/>
            </a:pPr>
            <a:r>
              <a:rPr lang="fa-IR" sz="2500" dirty="0">
                <a:cs typeface="B Yagut" pitchFamily="2" charset="-78"/>
              </a:rPr>
              <a:t>ج-استفاده از لباس تیره جهت تشخیص ساده کنه بر روی لباس</a:t>
            </a:r>
          </a:p>
          <a:p>
            <a:pPr marL="0" indent="0" algn="r" rtl="1">
              <a:lnSpc>
                <a:spcPct val="150000"/>
              </a:lnSpc>
              <a:buNone/>
            </a:pPr>
            <a:r>
              <a:rPr lang="fa-IR" sz="2500" dirty="0">
                <a:cs typeface="B Yagut" pitchFamily="2" charset="-78"/>
              </a:rPr>
              <a:t>د- واکسیناسیون واستفاده از کنه کش 2هفته قبل از ذبح دام</a:t>
            </a:r>
          </a:p>
          <a:p>
            <a:pPr marL="0" indent="0" algn="r" rtl="1">
              <a:lnSpc>
                <a:spcPct val="150000"/>
              </a:lnSpc>
              <a:buNone/>
            </a:pPr>
            <a:endParaRPr lang="fa-IR" sz="2500" dirty="0">
              <a:cs typeface="B Yagut" pitchFamily="2" charset="-78"/>
            </a:endParaRPr>
          </a:p>
          <a:p>
            <a:pPr marL="0" indent="0" algn="r" rtl="1">
              <a:lnSpc>
                <a:spcPct val="150000"/>
              </a:lnSpc>
              <a:buNone/>
            </a:pPr>
            <a:endParaRPr lang="fa-IR" sz="2500" dirty="0">
              <a:cs typeface="B Yagut" pitchFamily="2" charset="-78"/>
            </a:endParaRPr>
          </a:p>
        </p:txBody>
      </p:sp>
    </p:spTree>
    <p:extLst>
      <p:ext uri="{BB962C8B-B14F-4D97-AF65-F5344CB8AC3E}">
        <p14:creationId xmlns:p14="http://schemas.microsoft.com/office/powerpoint/2010/main" val="2106982830"/>
      </p:ext>
    </p:extLst>
  </p:cSld>
  <p:clrMapOvr>
    <a:masterClrMapping/>
  </p:clrMapOvr>
  <mc:AlternateContent xmlns:mc="http://schemas.openxmlformats.org/markup-compatibility/2006" xmlns:p14="http://schemas.microsoft.com/office/powerpoint/2010/main">
    <mc:Choice Requires="p14">
      <p:transition spd="slow" p14:dur="2000" advTm="528"/>
    </mc:Choice>
    <mc:Fallback xmlns="">
      <p:transition spd="slow" advTm="52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noGrp="1"/>
          </p:cNvSpPr>
          <p:nvPr>
            <p:ph type="subTitle" idx="1"/>
          </p:nvPr>
        </p:nvSpPr>
        <p:spPr>
          <a:xfrm>
            <a:off x="525517" y="220717"/>
            <a:ext cx="11183008" cy="59823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fa-IR" sz="3600" b="1" dirty="0">
                <a:cs typeface="B Yagut" panose="00000400000000000000" pitchFamily="2" charset="-78"/>
              </a:rPr>
              <a:t>مشخصات سند</a:t>
            </a:r>
            <a:endParaRPr lang="en-US" sz="3600" b="1" dirty="0">
              <a:cs typeface="B Yagut" panose="00000400000000000000" pitchFamily="2" charset="-78"/>
            </a:endParaRPr>
          </a:p>
          <a:p>
            <a:pPr rtl="1"/>
            <a:endParaRPr lang="fa-IR" sz="1050" b="1" dirty="0">
              <a:cs typeface="B Yagut" panose="00000400000000000000" pitchFamily="2" charset="-78"/>
            </a:endParaRPr>
          </a:p>
          <a:p>
            <a:pPr algn="r" rtl="1"/>
            <a:r>
              <a:rPr lang="fa-IR" sz="2500" dirty="0">
                <a:cs typeface="B Yagut" panose="00000400000000000000" pitchFamily="2" charset="-78"/>
              </a:rPr>
              <a:t>مشخصات بسته آموزشی                                                         مشخصات مدرس:</a:t>
            </a:r>
            <a:endParaRPr lang="en-US" sz="2500" dirty="0">
              <a:cs typeface="B Yagut" panose="00000400000000000000" pitchFamily="2" charset="-78"/>
            </a:endParaRPr>
          </a:p>
          <a:p>
            <a:pPr algn="r" rtl="1"/>
            <a:endParaRPr lang="en-US" sz="2500" dirty="0">
              <a:cs typeface="B Yagut" panose="00000400000000000000" pitchFamily="2" charset="-78"/>
            </a:endParaRPr>
          </a:p>
          <a:p>
            <a:pPr algn="r" rtl="1"/>
            <a:r>
              <a:rPr lang="fa-IR" sz="2500" dirty="0">
                <a:cs typeface="B Yagut" panose="00000400000000000000" pitchFamily="2" charset="-78"/>
              </a:rPr>
              <a:t>      </a:t>
            </a:r>
          </a:p>
          <a:p>
            <a:pPr algn="r" rtl="1"/>
            <a:r>
              <a:rPr lang="fa-IR" dirty="0">
                <a:cs typeface="B Yagut" panose="00000400000000000000" pitchFamily="2" charset="-78"/>
              </a:rPr>
              <a:t>حیطه درس:عوامل بیماری زای زنده،                           </a:t>
            </a:r>
            <a:r>
              <a:rPr lang="en-US" dirty="0">
                <a:cs typeface="B Yagut" panose="00000400000000000000" pitchFamily="2" charset="-78"/>
              </a:rPr>
              <a:t>     </a:t>
            </a:r>
            <a:r>
              <a:rPr lang="fa-IR" dirty="0">
                <a:cs typeface="B Yagut" panose="00000400000000000000" pitchFamily="2" charset="-78"/>
              </a:rPr>
              <a:t>   نام ونام خانوادگی مدرس:منیژه بهرامیان</a:t>
            </a:r>
          </a:p>
          <a:p>
            <a:pPr algn="r" rtl="1"/>
            <a:r>
              <a:rPr lang="fa-IR" dirty="0">
                <a:cs typeface="B Yagut" panose="00000400000000000000" pitchFamily="2" charset="-78"/>
              </a:rPr>
              <a:t>اصول گندزدایی واستریلیزاسیون                           مدرک تحصیلی: کارشناسی ارشد آموزش جامعه نگر </a:t>
            </a:r>
          </a:p>
          <a:p>
            <a:pPr algn="r" rtl="1"/>
            <a:r>
              <a:rPr lang="fa-IR" dirty="0">
                <a:cs typeface="B Yagut" panose="00000400000000000000" pitchFamily="2" charset="-78"/>
              </a:rPr>
              <a:t>تاریخ آخرین بازنگری:  1399/04/07                                         موقعیت سازمانی مدرس: مربی </a:t>
            </a:r>
          </a:p>
          <a:p>
            <a:pPr algn="r" rtl="1"/>
            <a:r>
              <a:rPr lang="fa-IR" dirty="0">
                <a:cs typeface="B Yagut" panose="00000400000000000000" pitchFamily="2" charset="-78"/>
              </a:rPr>
              <a:t>نوبت تهیه: 2                                                          </a:t>
            </a:r>
            <a:r>
              <a:rPr lang="en-US" dirty="0">
                <a:cs typeface="B Yagut" panose="00000400000000000000" pitchFamily="2" charset="-78"/>
              </a:rPr>
              <a:t>             </a:t>
            </a:r>
            <a:r>
              <a:rPr lang="fa-IR" dirty="0">
                <a:cs typeface="B Yagut" panose="00000400000000000000" pitchFamily="2" charset="-78"/>
              </a:rPr>
              <a:t> مرکز آموزش بهورزی شهرستان سمیرم</a:t>
            </a:r>
          </a:p>
          <a:p>
            <a:pPr algn="r" rtl="1"/>
            <a:r>
              <a:rPr lang="fa-IR" dirty="0">
                <a:cs typeface="B Yagut" panose="00000400000000000000" pitchFamily="2" charset="-78"/>
              </a:rPr>
              <a:t>نام فایل:  </a:t>
            </a:r>
            <a:r>
              <a:rPr lang="en-US" sz="2000" dirty="0">
                <a:cs typeface="B Yagut" panose="00000400000000000000" pitchFamily="2" charset="-78"/>
              </a:rPr>
              <a:t>ye </a:t>
            </a:r>
            <a:r>
              <a:rPr lang="en-US" sz="2000" dirty="0" err="1">
                <a:cs typeface="B Yagut" panose="00000400000000000000" pitchFamily="2" charset="-78"/>
              </a:rPr>
              <a:t>shaye</a:t>
            </a:r>
            <a:r>
              <a:rPr lang="en-US" sz="2000" dirty="0">
                <a:cs typeface="B Yagut" panose="00000400000000000000" pitchFamily="2" charset="-78"/>
              </a:rPr>
              <a:t> nashi</a:t>
            </a:r>
            <a:r>
              <a:rPr lang="fa-IR" sz="2000" dirty="0">
                <a:cs typeface="B Yagut" panose="00000400000000000000" pitchFamily="2" charset="-78"/>
              </a:rPr>
              <a:t> </a:t>
            </a:r>
            <a:r>
              <a:rPr lang="en-US" sz="2000" dirty="0">
                <a:cs typeface="B Yagut" panose="00000400000000000000" pitchFamily="2" charset="-78"/>
              </a:rPr>
              <a:t>AB-(fasle2-6) </a:t>
            </a:r>
            <a:r>
              <a:rPr lang="en-US" sz="2000" dirty="0" err="1">
                <a:cs typeface="B Yagut" panose="00000400000000000000" pitchFamily="2" charset="-78"/>
              </a:rPr>
              <a:t>Morrori</a:t>
            </a:r>
            <a:r>
              <a:rPr lang="en-US" sz="2000" dirty="0">
                <a:cs typeface="B Yagut" panose="00000400000000000000" pitchFamily="2" charset="-78"/>
              </a:rPr>
              <a:t> bar </a:t>
            </a:r>
            <a:r>
              <a:rPr lang="en-US" sz="2000" dirty="0" err="1">
                <a:cs typeface="B Yagut" panose="00000400000000000000" pitchFamily="2" charset="-78"/>
              </a:rPr>
              <a:t>bimaryha</a:t>
            </a:r>
            <a:r>
              <a:rPr lang="fa-IR" sz="2000" dirty="0">
                <a:cs typeface="B Yagut" panose="00000400000000000000" pitchFamily="2" charset="-78"/>
              </a:rPr>
              <a:t>   </a:t>
            </a:r>
            <a:r>
              <a:rPr lang="fa-IR" dirty="0">
                <a:cs typeface="B Yagut" panose="00000400000000000000" pitchFamily="2" charset="-78"/>
              </a:rPr>
              <a:t>دانشگاه علوم پزشکی وخدمات </a:t>
            </a:r>
          </a:p>
          <a:p>
            <a:pPr algn="r" rtl="1"/>
            <a:r>
              <a:rPr lang="en-US" sz="2000" dirty="0" err="1">
                <a:cs typeface="B Yagut" panose="00000400000000000000" pitchFamily="2" charset="-78"/>
              </a:rPr>
              <a:t>az</a:t>
            </a:r>
            <a:r>
              <a:rPr lang="en-US" sz="2000" dirty="0">
                <a:cs typeface="B Yagut" panose="00000400000000000000" pitchFamily="2" charset="-78"/>
              </a:rPr>
              <a:t> microorganisms </a:t>
            </a:r>
            <a:r>
              <a:rPr lang="en-US" sz="2000" dirty="0" err="1">
                <a:cs typeface="B Yagut" panose="00000400000000000000" pitchFamily="2" charset="-78"/>
              </a:rPr>
              <a:t>va</a:t>
            </a:r>
            <a:r>
              <a:rPr lang="en-US" sz="2000" dirty="0">
                <a:cs typeface="B Yagut" panose="00000400000000000000" pitchFamily="2" charset="-78"/>
              </a:rPr>
              <a:t> </a:t>
            </a:r>
            <a:r>
              <a:rPr lang="en-US" sz="2000" dirty="0" err="1">
                <a:cs typeface="B Yagut" panose="00000400000000000000" pitchFamily="2" charset="-78"/>
              </a:rPr>
              <a:t>peshgeri</a:t>
            </a:r>
            <a:r>
              <a:rPr lang="en-US" sz="2000" dirty="0">
                <a:cs typeface="B Yagut" panose="00000400000000000000" pitchFamily="2" charset="-78"/>
              </a:rPr>
              <a:t> bar </a:t>
            </a:r>
            <a:r>
              <a:rPr lang="en-US" sz="2000" dirty="0" err="1">
                <a:cs typeface="B Yagut" panose="00000400000000000000" pitchFamily="2" charset="-78"/>
              </a:rPr>
              <a:t>asase</a:t>
            </a:r>
            <a:r>
              <a:rPr lang="en-US" sz="2000" dirty="0">
                <a:cs typeface="B Yagut" panose="00000400000000000000" pitchFamily="2" charset="-78"/>
              </a:rPr>
              <a:t>   </a:t>
            </a:r>
            <a:r>
              <a:rPr lang="fa-IR" sz="2000" dirty="0">
                <a:cs typeface="B Yagut" panose="00000400000000000000" pitchFamily="2" charset="-78"/>
              </a:rPr>
              <a:t> </a:t>
            </a:r>
            <a:r>
              <a:rPr lang="fa-IR" dirty="0">
                <a:cs typeface="B Yagut" panose="00000400000000000000" pitchFamily="2" charset="-78"/>
              </a:rPr>
              <a:t>                  </a:t>
            </a:r>
            <a:r>
              <a:rPr lang="en-US" dirty="0">
                <a:cs typeface="B Yagut" panose="00000400000000000000" pitchFamily="2" charset="-78"/>
              </a:rPr>
              <a:t>                  </a:t>
            </a:r>
            <a:r>
              <a:rPr lang="fa-IR" dirty="0">
                <a:cs typeface="B Yagut" panose="00000400000000000000" pitchFamily="2" charset="-78"/>
              </a:rPr>
              <a:t>    بهداشتی درمان اصفهان</a:t>
            </a:r>
            <a:endParaRPr lang="en-US" dirty="0">
              <a:cs typeface="B Yagut" panose="00000400000000000000" pitchFamily="2" charset="-78"/>
            </a:endParaRPr>
          </a:p>
          <a:p>
            <a:pPr algn="r" rtl="1"/>
            <a:r>
              <a:rPr lang="fa-IR" dirty="0">
                <a:cs typeface="B Yagut" panose="00000400000000000000" pitchFamily="2" charset="-78"/>
              </a:rPr>
              <a:t>       </a:t>
            </a:r>
            <a:r>
              <a:rPr lang="en-US" sz="2000" dirty="0">
                <a:cs typeface="B Yagut" panose="00000400000000000000" pitchFamily="2" charset="-78"/>
              </a:rPr>
              <a:t>edit2</a:t>
            </a:r>
            <a:r>
              <a:rPr lang="fa-IR" sz="2000" dirty="0">
                <a:cs typeface="B Yagut" panose="00000400000000000000" pitchFamily="2" charset="-78"/>
              </a:rPr>
              <a:t> (</a:t>
            </a:r>
            <a:r>
              <a:rPr lang="en-US" sz="2000" dirty="0">
                <a:cs typeface="B Yagut" panose="00000400000000000000" pitchFamily="2" charset="-78"/>
              </a:rPr>
              <a:t>1</a:t>
            </a:r>
            <a:r>
              <a:rPr lang="fa-IR" sz="2000" dirty="0">
                <a:cs typeface="B Yagut" panose="00000400000000000000" pitchFamily="2" charset="-78"/>
              </a:rPr>
              <a:t>)  </a:t>
            </a:r>
            <a:r>
              <a:rPr lang="en-US" sz="2000" dirty="0">
                <a:cs typeface="B Yagut" panose="00000400000000000000" pitchFamily="2" charset="-78"/>
              </a:rPr>
              <a:t> </a:t>
            </a:r>
            <a:r>
              <a:rPr lang="en-US" sz="2000" dirty="0" err="1">
                <a:cs typeface="B Yagut" panose="00000400000000000000" pitchFamily="2" charset="-78"/>
              </a:rPr>
              <a:t>barnameh</a:t>
            </a:r>
            <a:r>
              <a:rPr lang="en-US" sz="2000" dirty="0">
                <a:cs typeface="B Yagut" panose="00000400000000000000" pitchFamily="2" charset="-78"/>
              </a:rPr>
              <a:t> </a:t>
            </a:r>
            <a:r>
              <a:rPr lang="en-US" sz="2000" dirty="0" err="1">
                <a:cs typeface="B Yagut" panose="00000400000000000000" pitchFamily="2" charset="-78"/>
              </a:rPr>
              <a:t>salamt</a:t>
            </a:r>
            <a:r>
              <a:rPr lang="en-US" sz="2000" dirty="0">
                <a:cs typeface="B Yagut" panose="00000400000000000000" pitchFamily="2" charset="-78"/>
              </a:rPr>
              <a:t> </a:t>
            </a:r>
            <a:r>
              <a:rPr lang="en-US" sz="2000" dirty="0" err="1">
                <a:cs typeface="B Yagut" panose="00000400000000000000" pitchFamily="2" charset="-78"/>
              </a:rPr>
              <a:t>jari</a:t>
            </a:r>
            <a:r>
              <a:rPr lang="fa-IR" dirty="0">
                <a:cs typeface="B Yagut" panose="00000400000000000000" pitchFamily="2" charset="-78"/>
              </a:rPr>
              <a:t>               </a:t>
            </a:r>
          </a:p>
          <a:p>
            <a:pPr algn="r" rtl="1"/>
            <a:endParaRPr lang="fa-IR" sz="2500" dirty="0">
              <a:cs typeface="B Yagut" panose="00000400000000000000" pitchFamily="2" charset="-78"/>
            </a:endParaRPr>
          </a:p>
          <a:p>
            <a:pPr algn="r" rtl="1"/>
            <a:endParaRPr lang="fa-IR" sz="2500" dirty="0">
              <a:cs typeface="B Yagut" panose="00000400000000000000" pitchFamily="2" charset="-78"/>
            </a:endParaRPr>
          </a:p>
          <a:p>
            <a:pPr algn="r" rtl="1"/>
            <a:endParaRPr lang="fa-IR" sz="2500" dirty="0">
              <a:cs typeface="B Yagut" panose="00000400000000000000" pitchFamily="2" charset="-78"/>
            </a:endParaRPr>
          </a:p>
          <a:p>
            <a:pPr algn="r"/>
            <a:endParaRPr lang="en-US" sz="2500" dirty="0">
              <a:cs typeface="B Yagut" pitchFamily="2" charset="-78"/>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201" y="1123811"/>
            <a:ext cx="1518833" cy="140558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28000484"/>
      </p:ext>
    </p:extLst>
  </p:cSld>
  <p:clrMapOvr>
    <a:masterClrMapping/>
  </p:clrMapOvr>
  <mc:AlternateContent xmlns:mc="http://schemas.openxmlformats.org/markup-compatibility/2006" xmlns:p14="http://schemas.microsoft.com/office/powerpoint/2010/main">
    <mc:Choice Requires="p14">
      <p:transition spd="slow" p14:dur="2000" advTm="23416"/>
    </mc:Choice>
    <mc:Fallback xmlns="">
      <p:transition spd="slow" advTm="23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7604" y="568726"/>
            <a:ext cx="10515600" cy="4351338"/>
          </a:xfrm>
        </p:spPr>
        <p:txBody>
          <a:bodyPr>
            <a:noAutofit/>
          </a:bodyPr>
          <a:lstStyle/>
          <a:p>
            <a:pPr marL="0" indent="0" algn="ctr" rtl="1">
              <a:lnSpc>
                <a:spcPct val="150000"/>
              </a:lnSpc>
              <a:buNone/>
            </a:pPr>
            <a:r>
              <a:rPr lang="fa-IR" sz="3600" b="1" dirty="0">
                <a:cs typeface="B Yagut" panose="00000400000000000000" pitchFamily="2" charset="-78"/>
              </a:rPr>
              <a:t>منابع </a:t>
            </a:r>
          </a:p>
          <a:p>
            <a:pPr marL="0" indent="0" algn="r" rtl="1">
              <a:lnSpc>
                <a:spcPct val="150000"/>
              </a:lnSpc>
              <a:buNone/>
            </a:pPr>
            <a:r>
              <a:rPr lang="fa-IR" sz="2500" dirty="0">
                <a:cs typeface="B Yagut" panose="00000400000000000000" pitchFamily="2" charset="-78"/>
              </a:rPr>
              <a:t>1- مدیریت توسعه وارتقاءشبکه. </a:t>
            </a:r>
            <a:r>
              <a:rPr lang="fa-IR" altLang="en-US" sz="2500" dirty="0">
                <a:cs typeface="B Yagut" pitchFamily="2" charset="-78"/>
              </a:rPr>
              <a:t>آموزشی بیماری های واگیر (1)از مجموعه کتب بهورزی. معاونت بهداشت،دانشگاه علوم پزشکی مشهد،1396</a:t>
            </a:r>
          </a:p>
          <a:p>
            <a:pPr marL="0" indent="0" algn="r" rtl="1">
              <a:lnSpc>
                <a:spcPct val="150000"/>
              </a:lnSpc>
              <a:buNone/>
            </a:pPr>
            <a:r>
              <a:rPr lang="fa-IR" altLang="en-US" sz="2500" dirty="0">
                <a:cs typeface="B Yagut" pitchFamily="2" charset="-78"/>
              </a:rPr>
              <a:t>2- </a:t>
            </a:r>
            <a:r>
              <a:rPr lang="fa-IR" sz="2500" dirty="0">
                <a:cs typeface="B Yagut" panose="00000400000000000000" pitchFamily="2" charset="-78"/>
              </a:rPr>
              <a:t>مدیریت توسعه وارتقاءشبکه. </a:t>
            </a:r>
            <a:r>
              <a:rPr lang="fa-IR" altLang="en-US" sz="2500" dirty="0">
                <a:cs typeface="B Yagut" pitchFamily="2" charset="-78"/>
              </a:rPr>
              <a:t>آموزشی بیماری های واگیر (2)از مجموعه کتب بهورزی. معاونت بهداشت،دانشگاه علوم پزشکی مشهد،1396</a:t>
            </a:r>
          </a:p>
          <a:p>
            <a:pPr marL="0" indent="0" algn="r" rtl="1">
              <a:lnSpc>
                <a:spcPct val="150000"/>
              </a:lnSpc>
              <a:buNone/>
            </a:pPr>
            <a:r>
              <a:rPr lang="fa-IR" altLang="en-US" sz="2500" dirty="0">
                <a:cs typeface="B Yagut" pitchFamily="2" charset="-78"/>
              </a:rPr>
              <a:t>3- مرکز مدیریت بیماری های واگیر. راهنمای جامع نظام مراقبت بیماری های واگیربرای پزشك خانواده، معاونت بهداشت. وزارت بهداشت، درمان و آموزش پزشكی.زمستان 91</a:t>
            </a:r>
          </a:p>
          <a:p>
            <a:pPr marL="0" indent="0" algn="r" rtl="1">
              <a:lnSpc>
                <a:spcPct val="150000"/>
              </a:lnSpc>
              <a:buNone/>
            </a:pPr>
            <a:r>
              <a:rPr lang="fa-IR" altLang="en-US" sz="2500" dirty="0">
                <a:cs typeface="B Yagut" pitchFamily="2" charset="-78"/>
              </a:rPr>
              <a:t>4- طباطبائی،س،م.زهرائی،م،احمدی نیا،ه،قطبی،م،رحیمی،ف.اصول پیشگیری ومراقبت ازبیماریها.ناشر انتشارات روح قلم.1385</a:t>
            </a:r>
            <a:endParaRPr lang="en-US" altLang="en-US" sz="2500" dirty="0">
              <a:cs typeface="B Yagut" pitchFamily="2" charset="-78"/>
            </a:endParaRPr>
          </a:p>
        </p:txBody>
      </p:sp>
    </p:spTree>
    <p:extLst>
      <p:ext uri="{BB962C8B-B14F-4D97-AF65-F5344CB8AC3E}">
        <p14:creationId xmlns:p14="http://schemas.microsoft.com/office/powerpoint/2010/main" val="2033909484"/>
      </p:ext>
    </p:extLst>
  </p:cSld>
  <p:clrMapOvr>
    <a:masterClrMapping/>
  </p:clrMapOvr>
  <mc:AlternateContent xmlns:mc="http://schemas.openxmlformats.org/markup-compatibility/2006" xmlns:p14="http://schemas.microsoft.com/office/powerpoint/2010/main">
    <mc:Choice Requires="p14">
      <p:transition spd="slow" p14:dur="2000" advTm="894"/>
    </mc:Choice>
    <mc:Fallback xmlns="">
      <p:transition spd="slow" advTm="89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451EA42-48E9-4BCD-911B-6AA00AEFC4D0}"/>
              </a:ext>
            </a:extLst>
          </p:cNvPr>
          <p:cNvSpPr>
            <a:spLocks noGrp="1"/>
          </p:cNvSpPr>
          <p:nvPr>
            <p:ph type="title"/>
          </p:nvPr>
        </p:nvSpPr>
        <p:spPr>
          <a:xfrm>
            <a:off x="838200" y="681037"/>
            <a:ext cx="10515600" cy="1325563"/>
          </a:xfrm>
        </p:spPr>
        <p:txBody>
          <a:bodyPr>
            <a:normAutofit/>
          </a:bodyPr>
          <a:lstStyle/>
          <a:p>
            <a:pPr algn="ctr"/>
            <a:r>
              <a:rPr lang="fa-IR" sz="4000" b="1" dirty="0">
                <a:ln w="12700">
                  <a:solidFill>
                    <a:schemeClr val="accent5"/>
                  </a:solidFill>
                  <a:prstDash val="solid"/>
                </a:ln>
                <a:cs typeface="B Yagut" panose="00000400000000000000" pitchFamily="2" charset="-78"/>
              </a:rPr>
              <a:t>لطفاً نظرات و پیشنهادات خود پیرامون این بسته آموزشی را به آدرس زیر ارسال کنید</a:t>
            </a:r>
            <a:endParaRPr lang="en-US" sz="4000" dirty="0"/>
          </a:p>
        </p:txBody>
      </p:sp>
      <p:sp>
        <p:nvSpPr>
          <p:cNvPr id="11" name="Content Placeholder 2">
            <a:extLst>
              <a:ext uri="{FF2B5EF4-FFF2-40B4-BE49-F238E27FC236}">
                <a16:creationId xmlns:a16="http://schemas.microsoft.com/office/drawing/2014/main" id="{33E4EB9B-BC85-4F0C-9207-D96E7FF5433E}"/>
              </a:ext>
            </a:extLst>
          </p:cNvPr>
          <p:cNvSpPr>
            <a:spLocks noGrp="1"/>
          </p:cNvSpPr>
          <p:nvPr>
            <p:ph idx="1"/>
          </p:nvPr>
        </p:nvSpPr>
        <p:spPr>
          <a:xfrm>
            <a:off x="838200" y="2584450"/>
            <a:ext cx="10515600" cy="3592513"/>
          </a:xfrm>
        </p:spPr>
        <p:txBody>
          <a:bodyPr>
            <a:noAutofit/>
          </a:bodyPr>
          <a:lstStyle/>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دانشگاه علوم پزشکی و خدمات بهداشتی درمانی اصفهان</a:t>
            </a:r>
          </a:p>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مرکز آموزش بهورزی سمیرم</a:t>
            </a:r>
          </a:p>
          <a:p>
            <a:pPr marL="0" indent="0" algn="ctr" rtl="1">
              <a:buNone/>
            </a:pPr>
            <a:endParaRPr lang="fa-IR" sz="2800" b="1" dirty="0">
              <a:ln/>
              <a:effectLst>
                <a:outerShdw blurRad="38100" dist="19050" dir="2700000" algn="tl" rotWithShape="0">
                  <a:schemeClr val="dk1">
                    <a:lumMod val="50000"/>
                    <a:alpha val="40000"/>
                  </a:schemeClr>
                </a:outerShdw>
              </a:effectLst>
              <a:cs typeface="B Yagut" panose="00000400000000000000" pitchFamily="2" charset="-78"/>
            </a:endParaRPr>
          </a:p>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 </a:t>
            </a:r>
            <a:r>
              <a:rPr lang="en-US" sz="2800" b="1" dirty="0">
                <a:ln/>
                <a:effectLst>
                  <a:outerShdw blurRad="38100" dist="19050" dir="2700000" algn="tl" rotWithShape="0">
                    <a:schemeClr val="dk1">
                      <a:lumMod val="50000"/>
                      <a:alpha val="40000"/>
                    </a:schemeClr>
                  </a:outerShdw>
                </a:effectLst>
                <a:cs typeface="B Yagut" panose="00000400000000000000" pitchFamily="2" charset="-78"/>
              </a:rPr>
              <a:t>Email : beh.semirom@phc.mui.ac.ir</a:t>
            </a:r>
          </a:p>
          <a:p>
            <a:pPr marL="0" indent="0" algn="ctr" rtl="1">
              <a:buNone/>
            </a:pPr>
            <a:r>
              <a:rPr lang="fa-IR" altLang="en-US" sz="2800" b="1" dirty="0">
                <a:solidFill>
                  <a:schemeClr val="bg2">
                    <a:lumMod val="25000"/>
                  </a:schemeClr>
                </a:solidFill>
                <a:effectLst>
                  <a:outerShdw blurRad="38100" dist="38100" dir="2700000" algn="tl">
                    <a:srgbClr val="000000">
                      <a:alpha val="43137"/>
                    </a:srgbClr>
                  </a:outerShdw>
                </a:effectLst>
                <a:cs typeface="B Yagut" panose="00000400000000000000" pitchFamily="2" charset="-78"/>
              </a:rPr>
              <a:t>باتشکر از بذل توجه شما</a:t>
            </a:r>
            <a:endParaRPr lang="en-US" sz="2800" b="1" i="1" dirty="0">
              <a:ln/>
              <a:effectLst>
                <a:outerShdw blurRad="38100" dist="19050" dir="2700000" algn="tl" rotWithShape="0">
                  <a:schemeClr val="dk1">
                    <a:lumMod val="50000"/>
                    <a:alpha val="40000"/>
                  </a:schemeClr>
                </a:outerShdw>
              </a:effectLst>
              <a:cs typeface="B Yagut" panose="00000400000000000000" pitchFamily="2" charset="-78"/>
            </a:endParaRPr>
          </a:p>
        </p:txBody>
      </p:sp>
    </p:spTree>
    <p:extLst>
      <p:ext uri="{BB962C8B-B14F-4D97-AF65-F5344CB8AC3E}">
        <p14:creationId xmlns:p14="http://schemas.microsoft.com/office/powerpoint/2010/main" val="3049996945"/>
      </p:ext>
    </p:extLst>
  </p:cSld>
  <p:clrMapOvr>
    <a:masterClrMapping/>
  </p:clrMapOvr>
  <mc:AlternateContent xmlns:mc="http://schemas.openxmlformats.org/markup-compatibility/2006" xmlns:p14="http://schemas.microsoft.com/office/powerpoint/2010/main">
    <mc:Choice Requires="p14">
      <p:transition spd="slow" p14:dur="2000" advTm="4976"/>
    </mc:Choice>
    <mc:Fallback xmlns="">
      <p:transition spd="slow" advTm="497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93683"/>
            <a:ext cx="10515600" cy="5183136"/>
          </a:xfrm>
        </p:spPr>
        <p:txBody>
          <a:bodyPr>
            <a:normAutofit fontScale="25000" lnSpcReduction="20000"/>
          </a:bodyPr>
          <a:lstStyle/>
          <a:p>
            <a:pPr marL="0" indent="0" algn="ctr" rtl="1">
              <a:lnSpc>
                <a:spcPct val="150000"/>
              </a:lnSpc>
              <a:buNone/>
            </a:pPr>
            <a:r>
              <a:rPr lang="fa-IR" sz="12800" b="1" dirty="0">
                <a:cs typeface="B Yagut" panose="00000400000000000000" pitchFamily="2" charset="-78"/>
              </a:rPr>
              <a:t>اهداف آموزشی</a:t>
            </a:r>
          </a:p>
          <a:p>
            <a:pPr marL="0" indent="0" algn="r">
              <a:lnSpc>
                <a:spcPct val="150000"/>
              </a:lnSpc>
              <a:buNone/>
            </a:pPr>
            <a:r>
              <a:rPr lang="fa-IR" sz="11200" dirty="0">
                <a:cs typeface="B Yagut" panose="00000400000000000000" pitchFamily="2" charset="-78"/>
              </a:rPr>
              <a:t>انتظار می رود در پایان درس فراگیران بتوانند: </a:t>
            </a:r>
          </a:p>
          <a:p>
            <a:pPr marL="0" indent="0" algn="r">
              <a:lnSpc>
                <a:spcPct val="150000"/>
              </a:lnSpc>
              <a:buNone/>
            </a:pPr>
            <a:r>
              <a:rPr lang="fa-IR" sz="11200" dirty="0">
                <a:cs typeface="B Yagut" panose="00000400000000000000" pitchFamily="2" charset="-78"/>
              </a:rPr>
              <a:t>1- اهمیت توجه به بیماری های ناشی از میکروارگانیسم ها را شرح دهند.</a:t>
            </a:r>
          </a:p>
          <a:p>
            <a:pPr marL="0" indent="0" algn="r" rtl="1">
              <a:lnSpc>
                <a:spcPct val="150000"/>
              </a:lnSpc>
              <a:buNone/>
            </a:pPr>
            <a:r>
              <a:rPr lang="fa-IR" sz="11200" dirty="0">
                <a:cs typeface="B Yagut" panose="00000400000000000000" pitchFamily="2" charset="-78"/>
              </a:rPr>
              <a:t>2-بیماری های شایع ناشی از میکرو ارگانیسم ها را براساس برنامه های سلامت جاری کشور نام ببرند.</a:t>
            </a:r>
          </a:p>
          <a:p>
            <a:pPr marL="0" indent="0" algn="r" rtl="1">
              <a:lnSpc>
                <a:spcPct val="150000"/>
              </a:lnSpc>
              <a:buNone/>
            </a:pPr>
            <a:r>
              <a:rPr lang="fa-IR" sz="11200" dirty="0">
                <a:cs typeface="B Yagut" panose="00000400000000000000" pitchFamily="2" charset="-78"/>
              </a:rPr>
              <a:t>3- راه پیشگیری هر بیماری توضیح دهند.</a:t>
            </a:r>
          </a:p>
          <a:p>
            <a:pPr marL="0" indent="0" algn="r" rtl="1">
              <a:lnSpc>
                <a:spcPct val="150000"/>
              </a:lnSpc>
              <a:buNone/>
            </a:pPr>
            <a:r>
              <a:rPr lang="fa-IR" sz="11200" dirty="0">
                <a:cs typeface="B Yagut" panose="00000400000000000000" pitchFamily="2" charset="-78"/>
              </a:rPr>
              <a:t>4-بیماری هایی را که گندزدائی وضدعفونی سطوح، ابزارو محیط در پیشگیری آنها موثر است را طبق متن آموزشی نام ببرند.</a:t>
            </a:r>
            <a:endParaRPr lang="en-US" sz="11200" dirty="0">
              <a:cs typeface="B Yagut" panose="00000400000000000000" pitchFamily="2" charset="-78"/>
            </a:endParaRPr>
          </a:p>
          <a:p>
            <a:pPr marL="0" indent="0" algn="r" rtl="1">
              <a:lnSpc>
                <a:spcPct val="150000"/>
              </a:lnSpc>
              <a:buNone/>
            </a:pPr>
            <a:endParaRPr lang="fa-IR" sz="3200" dirty="0">
              <a:cs typeface="B Yagut" panose="00000400000000000000" pitchFamily="2" charset="-78"/>
            </a:endParaRPr>
          </a:p>
          <a:p>
            <a:pPr marL="0" indent="0" algn="r">
              <a:lnSpc>
                <a:spcPct val="150000"/>
              </a:lnSpc>
              <a:buNone/>
            </a:pPr>
            <a:r>
              <a:rPr lang="fa-IR" sz="3200" dirty="0">
                <a:cs typeface="B Yagut" panose="00000400000000000000" pitchFamily="2" charset="-78"/>
              </a:rPr>
              <a:t> </a:t>
            </a:r>
          </a:p>
          <a:p>
            <a:pPr marL="0" indent="0" algn="r" rtl="1">
              <a:lnSpc>
                <a:spcPct val="150000"/>
              </a:lnSpc>
              <a:buNone/>
            </a:pPr>
            <a:endParaRPr lang="en-US" sz="32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3054490"/>
      </p:ext>
    </p:extLst>
  </p:cSld>
  <p:clrMapOvr>
    <a:masterClrMapping/>
  </p:clrMapOvr>
  <mc:AlternateContent xmlns:mc="http://schemas.openxmlformats.org/markup-compatibility/2006" xmlns:p14="http://schemas.microsoft.com/office/powerpoint/2010/main">
    <mc:Choice Requires="p14">
      <p:transition spd="slow" p14:dur="2000" advTm="27210"/>
    </mc:Choice>
    <mc:Fallback xmlns="">
      <p:transition spd="slow" advTm="27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5271" y="675861"/>
            <a:ext cx="10515600" cy="4920334"/>
          </a:xfrm>
        </p:spPr>
        <p:txBody>
          <a:bodyPr>
            <a:noAutofit/>
          </a:bodyPr>
          <a:lstStyle/>
          <a:p>
            <a:pPr marL="0" indent="0" algn="ctr" rtl="1">
              <a:lnSpc>
                <a:spcPct val="100000"/>
              </a:lnSpc>
              <a:spcAft>
                <a:spcPts val="600"/>
              </a:spcAft>
              <a:buNone/>
            </a:pPr>
            <a:r>
              <a:rPr lang="fa-IR" sz="4000" b="1" dirty="0">
                <a:cs typeface="B Yagut" pitchFamily="2" charset="-78"/>
              </a:rPr>
              <a:t>سر فصل ها</a:t>
            </a:r>
          </a:p>
          <a:p>
            <a:pPr algn="r" rtl="1">
              <a:lnSpc>
                <a:spcPct val="100000"/>
              </a:lnSpc>
              <a:spcAft>
                <a:spcPts val="600"/>
              </a:spcAft>
              <a:buFont typeface="Wingdings" panose="05000000000000000000" pitchFamily="2" charset="2"/>
              <a:buChar char="Ø"/>
            </a:pPr>
            <a:r>
              <a:rPr lang="fa-IR" sz="2500" b="1" dirty="0">
                <a:cs typeface="B Yagut" pitchFamily="2" charset="-78"/>
              </a:rPr>
              <a:t>مقدمه</a:t>
            </a:r>
          </a:p>
          <a:p>
            <a:pPr algn="r" rtl="1">
              <a:lnSpc>
                <a:spcPct val="100000"/>
              </a:lnSpc>
              <a:spcAft>
                <a:spcPts val="600"/>
              </a:spcAft>
              <a:buFont typeface="Wingdings" panose="05000000000000000000" pitchFamily="2" charset="2"/>
              <a:buChar char="Ø"/>
            </a:pPr>
            <a:r>
              <a:rPr lang="fa-IR" sz="2500" b="1" dirty="0">
                <a:cs typeface="B Yagut" pitchFamily="2" charset="-78"/>
              </a:rPr>
              <a:t>بیماری</a:t>
            </a:r>
            <a:r>
              <a:rPr lang="en-US" sz="2500" b="1" dirty="0">
                <a:cs typeface="B Yagut" pitchFamily="2" charset="-78"/>
              </a:rPr>
              <a:t> </a:t>
            </a:r>
            <a:r>
              <a:rPr lang="fa-IR" sz="2500" b="1" dirty="0">
                <a:cs typeface="B Yagut" pitchFamily="2" charset="-78"/>
              </a:rPr>
              <a:t>بوتولیسم  </a:t>
            </a:r>
          </a:p>
          <a:p>
            <a:pPr algn="r" rtl="1">
              <a:lnSpc>
                <a:spcPct val="100000"/>
              </a:lnSpc>
              <a:spcAft>
                <a:spcPts val="600"/>
              </a:spcAft>
              <a:buFont typeface="Wingdings" panose="05000000000000000000" pitchFamily="2" charset="2"/>
              <a:buChar char="Ø"/>
            </a:pPr>
            <a:r>
              <a:rPr lang="fa-IR" sz="2500" b="1" dirty="0">
                <a:cs typeface="B Yagut" pitchFamily="2" charset="-78"/>
              </a:rPr>
              <a:t> بیماری تب زرد </a:t>
            </a:r>
          </a:p>
          <a:p>
            <a:pPr algn="r" rtl="1">
              <a:lnSpc>
                <a:spcPct val="100000"/>
              </a:lnSpc>
              <a:spcAft>
                <a:spcPts val="600"/>
              </a:spcAft>
              <a:buFont typeface="Wingdings" panose="05000000000000000000" pitchFamily="2" charset="2"/>
              <a:buChar char="Ø"/>
            </a:pPr>
            <a:r>
              <a:rPr lang="fa-IR" sz="2500" b="1" dirty="0">
                <a:cs typeface="B Yagut" pitchFamily="2" charset="-78"/>
              </a:rPr>
              <a:t> بیماری تب کریمه کنگو</a:t>
            </a:r>
          </a:p>
          <a:p>
            <a:pPr algn="r" rtl="1">
              <a:lnSpc>
                <a:spcPct val="100000"/>
              </a:lnSpc>
              <a:spcAft>
                <a:spcPts val="600"/>
              </a:spcAft>
              <a:buFont typeface="Wingdings" panose="05000000000000000000" pitchFamily="2" charset="2"/>
              <a:buChar char="Ø"/>
            </a:pPr>
            <a:r>
              <a:rPr lang="fa-IR" sz="2500" b="1" dirty="0">
                <a:cs typeface="B Yagut" pitchFamily="2" charset="-78"/>
              </a:rPr>
              <a:t> بیماری هاری وحیوان گزیدگی </a:t>
            </a:r>
          </a:p>
          <a:p>
            <a:pPr algn="r" rtl="1">
              <a:lnSpc>
                <a:spcPct val="100000"/>
              </a:lnSpc>
              <a:spcAft>
                <a:spcPts val="600"/>
              </a:spcAft>
              <a:buFont typeface="Wingdings" panose="05000000000000000000" pitchFamily="2" charset="2"/>
              <a:buChar char="Ø"/>
            </a:pPr>
            <a:r>
              <a:rPr lang="fa-IR" sz="2500" b="1" dirty="0">
                <a:cs typeface="B Yagut" pitchFamily="2" charset="-78"/>
              </a:rPr>
              <a:t> بیماری  دیفتری                                                           </a:t>
            </a:r>
          </a:p>
          <a:p>
            <a:pPr algn="r" rtl="1">
              <a:lnSpc>
                <a:spcPct val="100000"/>
              </a:lnSpc>
              <a:spcAft>
                <a:spcPts val="600"/>
              </a:spcAft>
              <a:buFont typeface="Wingdings" panose="05000000000000000000" pitchFamily="2" charset="2"/>
              <a:buChar char="Ø"/>
            </a:pPr>
            <a:r>
              <a:rPr lang="fa-IR" sz="2500" b="1" dirty="0">
                <a:cs typeface="B Yagut" pitchFamily="2" charset="-78"/>
              </a:rPr>
              <a:t> بیماری سرخجه                                                       </a:t>
            </a:r>
          </a:p>
          <a:p>
            <a:pPr algn="r" rtl="1">
              <a:lnSpc>
                <a:spcPct val="100000"/>
              </a:lnSpc>
              <a:spcAft>
                <a:spcPts val="600"/>
              </a:spcAft>
              <a:buFont typeface="Wingdings" panose="05000000000000000000" pitchFamily="2" charset="2"/>
              <a:buChar char="Ø"/>
            </a:pPr>
            <a:r>
              <a:rPr lang="fa-IR" sz="2500" b="1" dirty="0">
                <a:cs typeface="B Yagut" pitchFamily="2" charset="-78"/>
              </a:rPr>
              <a:t> خلاصه ونتیجه گیری</a:t>
            </a:r>
          </a:p>
          <a:p>
            <a:pPr marL="0" indent="0" algn="r" rtl="1">
              <a:lnSpc>
                <a:spcPct val="100000"/>
              </a:lnSpc>
              <a:spcAft>
                <a:spcPts val="600"/>
              </a:spcAft>
              <a:buNone/>
            </a:pPr>
            <a:endParaRPr lang="fa-IR" sz="2500" b="1" dirty="0">
              <a:cs typeface="B Yagut" pitchFamily="2" charset="-78"/>
            </a:endParaRPr>
          </a:p>
          <a:p>
            <a:pPr marL="0" indent="0" algn="r" rtl="1">
              <a:lnSpc>
                <a:spcPct val="100000"/>
              </a:lnSpc>
              <a:spcAft>
                <a:spcPts val="600"/>
              </a:spcAft>
              <a:buNone/>
            </a:pPr>
            <a:endParaRPr lang="fa-IR" sz="2500" b="1" dirty="0">
              <a:cs typeface="B Yagut" pitchFamily="2" charset="-78"/>
            </a:endParaRPr>
          </a:p>
          <a:p>
            <a:pPr marL="0" indent="0" algn="r" rtl="1">
              <a:lnSpc>
                <a:spcPct val="100000"/>
              </a:lnSpc>
              <a:spcAft>
                <a:spcPts val="600"/>
              </a:spcAft>
              <a:buNone/>
            </a:pPr>
            <a:endParaRPr lang="fa-IR" sz="2500" b="1" dirty="0">
              <a:cs typeface="B Yagut" pitchFamily="2" charset="-78"/>
            </a:endParaRPr>
          </a:p>
          <a:p>
            <a:pPr marL="0" indent="0" algn="r" rtl="1">
              <a:lnSpc>
                <a:spcPct val="100000"/>
              </a:lnSpc>
              <a:spcAft>
                <a:spcPts val="600"/>
              </a:spcAft>
              <a:buNone/>
            </a:pPr>
            <a:r>
              <a:rPr lang="fa-IR" sz="2500" b="1" dirty="0">
                <a:cs typeface="B Yagut" pitchFamily="2" charset="-78"/>
              </a:rPr>
              <a:t> </a:t>
            </a:r>
          </a:p>
          <a:p>
            <a:pPr marL="0" indent="0" algn="r" rtl="1">
              <a:lnSpc>
                <a:spcPct val="100000"/>
              </a:lnSpc>
              <a:spcAft>
                <a:spcPts val="600"/>
              </a:spcAft>
              <a:buNone/>
            </a:pPr>
            <a:r>
              <a:rPr lang="fa-IR" sz="2500" b="1" dirty="0">
                <a:cs typeface="B Yagut" pitchFamily="2" charset="-78"/>
              </a:rPr>
              <a:t>-</a:t>
            </a:r>
            <a:endParaRPr lang="en-US" sz="2500" b="1" dirty="0">
              <a:cs typeface="B Yagut"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3926625"/>
      </p:ext>
    </p:extLst>
  </p:cSld>
  <p:clrMapOvr>
    <a:masterClrMapping/>
  </p:clrMapOvr>
  <mc:AlternateContent xmlns:mc="http://schemas.openxmlformats.org/markup-compatibility/2006" xmlns:p14="http://schemas.microsoft.com/office/powerpoint/2010/main">
    <mc:Choice Requires="p14">
      <p:transition spd="slow" p14:dur="2000" advTm="4114"/>
    </mc:Choice>
    <mc:Fallback xmlns="">
      <p:transition spd="slow" advTm="4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41434"/>
            <a:ext cx="10515600" cy="5735529"/>
          </a:xfrm>
        </p:spPr>
        <p:txBody>
          <a:bodyPr>
            <a:normAutofit lnSpcReduction="10000"/>
          </a:bodyPr>
          <a:lstStyle/>
          <a:p>
            <a:pPr marL="0" indent="0" algn="ctr" rtl="1">
              <a:lnSpc>
                <a:spcPct val="150000"/>
              </a:lnSpc>
              <a:buNone/>
            </a:pPr>
            <a:r>
              <a:rPr lang="fa-IR" sz="4000" b="1" dirty="0">
                <a:cs typeface="B Yagut" panose="00000400000000000000" pitchFamily="2" charset="-78"/>
              </a:rPr>
              <a:t>مقدمه:</a:t>
            </a:r>
          </a:p>
          <a:p>
            <a:pPr marL="0" indent="0" algn="r" rtl="1">
              <a:lnSpc>
                <a:spcPct val="150000"/>
              </a:lnSpc>
              <a:buNone/>
            </a:pPr>
            <a:r>
              <a:rPr lang="fa-IR" sz="2500" dirty="0">
                <a:cs typeface="B Yagut" panose="00000400000000000000" pitchFamily="2" charset="-78"/>
              </a:rPr>
              <a:t>بیماری های عفونی واگیردار یا بیماری هایی در اثر تماس با میکروارگانیسم ها بوجود می آید،</a:t>
            </a:r>
            <a:r>
              <a:rPr lang="en-US" sz="2500" dirty="0">
                <a:cs typeface="B Yagut" panose="00000400000000000000" pitchFamily="2" charset="-78"/>
              </a:rPr>
              <a:t> </a:t>
            </a:r>
            <a:r>
              <a:rPr lang="fa-IR" sz="2500" dirty="0">
                <a:cs typeface="B Yagut" panose="00000400000000000000" pitchFamily="2" charset="-78"/>
              </a:rPr>
              <a:t>از قدیمی ترین دشمنان سلامت انسان می باشد. همه گیری های بزرگ ایجاد شده توسط بعضی از آنها مانند وبا، طاعون وآنفلونزا در قرن گذشته خسارات سنگینی را برجامعه بشری ایجاد کرده است.</a:t>
            </a:r>
            <a:endParaRPr lang="en-US" sz="2500" dirty="0">
              <a:cs typeface="B Yagut" panose="00000400000000000000" pitchFamily="2" charset="-78"/>
            </a:endParaRPr>
          </a:p>
          <a:p>
            <a:pPr marL="0" indent="0" algn="r" rtl="1">
              <a:lnSpc>
                <a:spcPct val="150000"/>
              </a:lnSpc>
              <a:buNone/>
            </a:pPr>
            <a:r>
              <a:rPr lang="fa-IR" sz="2500" dirty="0">
                <a:cs typeface="B Yagut" panose="00000400000000000000" pitchFamily="2" charset="-78"/>
              </a:rPr>
              <a:t>بروز مقاومت داروئی در عوامل بیماری زا و یا ناقلین آنها، بازگشت مجدد برخی از بیمارو ظهور بیماری های نوپدید، همه از لزوم توجه  بخش های درگیر سلامت به این بیماری هاو</a:t>
            </a:r>
            <a:r>
              <a:rPr lang="en-US" sz="2500" dirty="0">
                <a:cs typeface="B Yagut" panose="00000400000000000000" pitchFamily="2" charset="-78"/>
              </a:rPr>
              <a:t> </a:t>
            </a:r>
            <a:r>
              <a:rPr lang="fa-IR" sz="2500" dirty="0">
                <a:cs typeface="B Yagut" panose="00000400000000000000" pitchFamily="2" charset="-78"/>
              </a:rPr>
              <a:t>مدیریت کنترل صحیح آنها می باشد.</a:t>
            </a:r>
            <a:r>
              <a:rPr lang="en-US" sz="2500" dirty="0">
                <a:cs typeface="B Yagut" panose="00000400000000000000" pitchFamily="2" charset="-78"/>
              </a:rPr>
              <a:t> </a:t>
            </a:r>
            <a:r>
              <a:rPr lang="fa-IR" sz="2500" dirty="0">
                <a:cs typeface="B Yagut" panose="00000400000000000000" pitchFamily="2" charset="-78"/>
              </a:rPr>
              <a:t>بر این اساس در این مبحث به  بیماری ناشی از میکروارگانیسم ها طبق برنامه های سلامت کشورمی پردازیم. </a:t>
            </a:r>
            <a:endParaRPr lang="en-US" sz="2500" dirty="0">
              <a:cs typeface="B Yagut" panose="00000400000000000000" pitchFamily="2" charset="-78"/>
            </a:endParaRPr>
          </a:p>
          <a:p>
            <a:pPr marL="0" indent="0" algn="r" rtl="1">
              <a:lnSpc>
                <a:spcPct val="150000"/>
              </a:lnSpc>
              <a:buNone/>
            </a:pPr>
            <a:endParaRPr lang="fa-IR" sz="2500" dirty="0">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9244337"/>
      </p:ext>
    </p:extLst>
  </p:cSld>
  <p:clrMapOvr>
    <a:masterClrMapping/>
  </p:clrMapOvr>
  <mc:AlternateContent xmlns:mc="http://schemas.openxmlformats.org/markup-compatibility/2006" xmlns:p14="http://schemas.microsoft.com/office/powerpoint/2010/main">
    <mc:Choice Requires="p14">
      <p:transition spd="slow" p14:dur="2000" advTm="82858"/>
    </mc:Choice>
    <mc:Fallback xmlns="">
      <p:transition spd="slow" advTm="8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3554" y="903075"/>
            <a:ext cx="10515600" cy="5129425"/>
          </a:xfrm>
        </p:spPr>
        <p:txBody>
          <a:bodyPr>
            <a:noAutofit/>
          </a:bodyPr>
          <a:lstStyle/>
          <a:p>
            <a:pPr algn="ctr" rtl="1">
              <a:lnSpc>
                <a:spcPct val="150000"/>
              </a:lnSpc>
              <a:buFont typeface="Wingdings" panose="05000000000000000000" pitchFamily="2" charset="2"/>
              <a:buChar char="q"/>
            </a:pPr>
            <a:r>
              <a:rPr lang="fa-IR" sz="3600" b="1" dirty="0">
                <a:cs typeface="B Yagut" panose="00000400000000000000" pitchFamily="2" charset="-78"/>
              </a:rPr>
              <a:t>بوتوليسم</a:t>
            </a:r>
          </a:p>
          <a:p>
            <a:pPr marL="0" indent="0" algn="r" rtl="1">
              <a:lnSpc>
                <a:spcPct val="150000"/>
              </a:lnSpc>
              <a:buNone/>
            </a:pPr>
            <a:r>
              <a:rPr lang="fa-IR" sz="2500" dirty="0">
                <a:cs typeface="B Yagut" panose="00000400000000000000" pitchFamily="2" charset="-78"/>
              </a:rPr>
              <a:t>ناشي از مسموميت با توکسین(سم)ترشح شده از كلستريديوم بوتولينوم است. توکسین بوتولینیوم باعث فلج اندام ها شده و وقفه تنفسی ناشی از فلج عضلات تنفسی به سرعت  منجر به مرگ می شود.</a:t>
            </a:r>
          </a:p>
          <a:p>
            <a:pPr marL="0" indent="0" algn="r" rtl="1">
              <a:lnSpc>
                <a:spcPct val="150000"/>
              </a:lnSpc>
              <a:buNone/>
            </a:pPr>
            <a:r>
              <a:rPr lang="fa-IR" sz="2500" b="1" dirty="0">
                <a:cs typeface="B Yagut" panose="00000400000000000000" pitchFamily="2" charset="-78"/>
              </a:rPr>
              <a:t>اتیولوژی:</a:t>
            </a:r>
          </a:p>
          <a:p>
            <a:pPr marL="0" indent="0" algn="r" rtl="1">
              <a:lnSpc>
                <a:spcPct val="150000"/>
              </a:lnSpc>
              <a:buNone/>
            </a:pPr>
            <a:r>
              <a:rPr lang="fa-IR" sz="2500" dirty="0">
                <a:cs typeface="B Yagut" panose="00000400000000000000" pitchFamily="2" charset="-78"/>
              </a:rPr>
              <a:t>مهمترین علت بیماری درایران، مصرف غذاهای دریایی، </a:t>
            </a:r>
          </a:p>
          <a:p>
            <a:pPr marL="0" indent="0" algn="r" rtl="1">
              <a:lnSpc>
                <a:spcPct val="150000"/>
              </a:lnSpc>
              <a:buNone/>
            </a:pPr>
            <a:r>
              <a:rPr lang="fa-IR" sz="2500" dirty="0">
                <a:cs typeface="B Yagut" panose="00000400000000000000" pitchFamily="2" charset="-78"/>
              </a:rPr>
              <a:t>مصرف پنیر کیسه ای، کشک خانگی وسپس مصرف کنسروهای تن ماهی وزیتون وارداتی است.</a:t>
            </a:r>
          </a:p>
          <a:p>
            <a:pPr marL="0" indent="0" algn="r" rtl="1">
              <a:lnSpc>
                <a:spcPct val="150000"/>
              </a:lnSpc>
              <a:buNone/>
            </a:pPr>
            <a:endParaRPr lang="fa-IR" sz="2000" dirty="0">
              <a:cs typeface="B Yagut" panose="00000400000000000000" pitchFamily="2" charset="-78"/>
            </a:endParaRPr>
          </a:p>
          <a:p>
            <a:pPr marL="0" indent="0" algn="r" rtl="1">
              <a:lnSpc>
                <a:spcPct val="150000"/>
              </a:lnSpc>
              <a:buNone/>
            </a:pPr>
            <a:endParaRPr lang="en-US" sz="2000" dirty="0">
              <a:cs typeface="B Yagut" panose="00000400000000000000" pitchFamily="2" charset="-78"/>
            </a:endParaRPr>
          </a:p>
        </p:txBody>
      </p:sp>
      <p:pic>
        <p:nvPicPr>
          <p:cNvPr id="4" name="Picture 3"/>
          <p:cNvPicPr>
            <a:picLocks noChangeAspect="1"/>
          </p:cNvPicPr>
          <p:nvPr/>
        </p:nvPicPr>
        <p:blipFill>
          <a:blip r:embed="rId4"/>
          <a:stretch>
            <a:fillRect/>
          </a:stretch>
        </p:blipFill>
        <p:spPr>
          <a:xfrm>
            <a:off x="1141234" y="3613122"/>
            <a:ext cx="2828789" cy="1621677"/>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9451396"/>
      </p:ext>
    </p:extLst>
  </p:cSld>
  <p:clrMapOvr>
    <a:masterClrMapping/>
  </p:clrMapOvr>
  <mc:AlternateContent xmlns:mc="http://schemas.openxmlformats.org/markup-compatibility/2006" xmlns:p14="http://schemas.microsoft.com/office/powerpoint/2010/main">
    <mc:Choice Requires="p14">
      <p:transition spd="slow" p14:dur="2000" advTm="62945"/>
    </mc:Choice>
    <mc:Fallback xmlns="">
      <p:transition spd="slow" advTm="62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40828"/>
            <a:ext cx="10515600" cy="5336135"/>
          </a:xfrm>
        </p:spPr>
        <p:txBody>
          <a:bodyPr>
            <a:noAutofit/>
          </a:bodyPr>
          <a:lstStyle/>
          <a:p>
            <a:pPr marL="0" indent="0" algn="r" rtl="1">
              <a:lnSpc>
                <a:spcPct val="170000"/>
              </a:lnSpc>
              <a:buNone/>
            </a:pPr>
            <a:r>
              <a:rPr lang="fa-IR" sz="3200" b="1" dirty="0">
                <a:cs typeface="B Yagut" panose="00000400000000000000" pitchFamily="2" charset="-78"/>
              </a:rPr>
              <a:t>پيشگيري:</a:t>
            </a:r>
          </a:p>
          <a:p>
            <a:pPr algn="r" rtl="1">
              <a:lnSpc>
                <a:spcPct val="150000"/>
              </a:lnSpc>
              <a:buFont typeface="Wingdings" panose="05000000000000000000" pitchFamily="2" charset="2"/>
              <a:buChar char="Ø"/>
            </a:pPr>
            <a:r>
              <a:rPr lang="fa-IR" sz="2500" dirty="0">
                <a:cs typeface="B Yagut" panose="00000400000000000000" pitchFamily="2" charset="-78"/>
              </a:rPr>
              <a:t>بررسي غذاهاي مشكوك و نمونه برداري در محل. </a:t>
            </a:r>
          </a:p>
          <a:p>
            <a:pPr algn="r" rtl="1">
              <a:lnSpc>
                <a:spcPct val="170000"/>
              </a:lnSpc>
              <a:buFont typeface="Wingdings" panose="05000000000000000000" pitchFamily="2" charset="2"/>
              <a:buChar char="Ø"/>
            </a:pPr>
            <a:r>
              <a:rPr lang="fa-IR" sz="2500" dirty="0">
                <a:cs typeface="B Yagut" panose="00000400000000000000" pitchFamily="2" charset="-78"/>
              </a:rPr>
              <a:t>معاينه كليه افرادي كه از نظربروز علائم با بيمار، منبع غذايي مشتركي داشته اند.</a:t>
            </a:r>
          </a:p>
          <a:p>
            <a:pPr algn="r" rtl="1">
              <a:lnSpc>
                <a:spcPct val="170000"/>
              </a:lnSpc>
              <a:buFont typeface="Wingdings" panose="05000000000000000000" pitchFamily="2" charset="2"/>
              <a:buChar char="Ø"/>
            </a:pPr>
            <a:r>
              <a:rPr lang="fa-IR" sz="2500" dirty="0">
                <a:cs typeface="B Yagut" panose="00000400000000000000" pitchFamily="2" charset="-78"/>
              </a:rPr>
              <a:t>تخليه محتويات دستگاه گوارش كساني كه از غذاي مشكوك استفاده كرده.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52644447"/>
      </p:ext>
    </p:extLst>
  </p:cSld>
  <p:clrMapOvr>
    <a:masterClrMapping/>
  </p:clrMapOvr>
  <mc:AlternateContent xmlns:mc="http://schemas.openxmlformats.org/markup-compatibility/2006" xmlns:p14="http://schemas.microsoft.com/office/powerpoint/2010/main">
    <mc:Choice Requires="p14">
      <p:transition spd="slow" p14:dur="2000" advTm="40889"/>
    </mc:Choice>
    <mc:Fallback xmlns="">
      <p:transition spd="slow" advTm="40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419" y="265440"/>
            <a:ext cx="10515600" cy="5767060"/>
          </a:xfrm>
        </p:spPr>
        <p:txBody>
          <a:bodyPr>
            <a:noAutofit/>
          </a:bodyPr>
          <a:lstStyle/>
          <a:p>
            <a:pPr algn="ctr" rtl="1">
              <a:lnSpc>
                <a:spcPct val="150000"/>
              </a:lnSpc>
              <a:buFont typeface="Wingdings" panose="05000000000000000000" pitchFamily="2" charset="2"/>
              <a:buChar char="q"/>
            </a:pPr>
            <a:r>
              <a:rPr lang="fa-IR" sz="4000" b="1" dirty="0">
                <a:cs typeface="B Yagut" pitchFamily="2" charset="-78"/>
              </a:rPr>
              <a:t>تب زرد</a:t>
            </a:r>
            <a:endParaRPr lang="en-US" sz="4000" b="1" dirty="0">
              <a:cs typeface="B Yagut" pitchFamily="2" charset="-78"/>
            </a:endParaRPr>
          </a:p>
          <a:p>
            <a:pPr marL="0" indent="0" algn="r" rtl="1">
              <a:lnSpc>
                <a:spcPct val="100000"/>
              </a:lnSpc>
              <a:buNone/>
            </a:pPr>
            <a:r>
              <a:rPr lang="fa-IR" sz="2500" dirty="0">
                <a:cs typeface="B Yagut" pitchFamily="2" charset="-78"/>
              </a:rPr>
              <a:t>تب زرد يك بيماري خونريزي دهنده </a:t>
            </a:r>
            <a:endParaRPr lang="en-US" sz="2500" dirty="0">
              <a:cs typeface="B Yagut" pitchFamily="2" charset="-78"/>
            </a:endParaRPr>
          </a:p>
          <a:p>
            <a:pPr marL="0" indent="0" algn="r" rtl="1">
              <a:lnSpc>
                <a:spcPct val="100000"/>
              </a:lnSpc>
              <a:buNone/>
            </a:pPr>
            <a:r>
              <a:rPr lang="fa-IR" sz="2500" b="1" dirty="0">
                <a:cs typeface="B Yagut" pitchFamily="2" charset="-78"/>
              </a:rPr>
              <a:t>عامل :</a:t>
            </a:r>
            <a:r>
              <a:rPr lang="fa-IR" sz="2500" dirty="0">
                <a:cs typeface="B Yagut" pitchFamily="2" charset="-78"/>
              </a:rPr>
              <a:t>فلاوی ویروس فیبریکوس</a:t>
            </a:r>
          </a:p>
          <a:p>
            <a:pPr marL="0" indent="0" algn="r" rtl="1">
              <a:lnSpc>
                <a:spcPct val="100000"/>
              </a:lnSpc>
              <a:buNone/>
            </a:pPr>
            <a:r>
              <a:rPr lang="fa-IR" sz="2500" b="1" dirty="0">
                <a:cs typeface="B Yagut" pitchFamily="2" charset="-78"/>
              </a:rPr>
              <a:t>مخزن: </a:t>
            </a:r>
            <a:r>
              <a:rPr lang="fa-IR" sz="2500" dirty="0">
                <a:cs typeface="B Yagut" pitchFamily="2" charset="-78"/>
              </a:rPr>
              <a:t>میمون                                           </a:t>
            </a:r>
          </a:p>
          <a:p>
            <a:pPr marL="0" indent="0" algn="r" rtl="1">
              <a:lnSpc>
                <a:spcPct val="100000"/>
              </a:lnSpc>
              <a:buNone/>
            </a:pPr>
            <a:r>
              <a:rPr lang="fa-IR" sz="2500" dirty="0">
                <a:solidFill>
                  <a:schemeClr val="bg2">
                    <a:lumMod val="25000"/>
                  </a:schemeClr>
                </a:solidFill>
                <a:cs typeface="B Yagut" pitchFamily="2" charset="-78"/>
              </a:rPr>
              <a:t>ناقل: </a:t>
            </a:r>
            <a:r>
              <a:rPr lang="fa-IR" sz="2500" dirty="0">
                <a:cs typeface="B Yagut" pitchFamily="2" charset="-78"/>
              </a:rPr>
              <a:t>پشه ماده آلوده                                                                                    شکل1</a:t>
            </a:r>
          </a:p>
          <a:p>
            <a:pPr marL="0" indent="0" algn="r" rtl="1">
              <a:lnSpc>
                <a:spcPct val="100000"/>
              </a:lnSpc>
              <a:buNone/>
            </a:pPr>
            <a:r>
              <a:rPr lang="fa-IR" sz="2500" dirty="0">
                <a:cs typeface="B Yagut" pitchFamily="2" charset="-78"/>
              </a:rPr>
              <a:t>ويروس تب زرد در مناطق گرمسيري آفريقا و آمريكاي لاتين بومي است.</a:t>
            </a:r>
          </a:p>
          <a:p>
            <a:pPr marL="0" indent="0" algn="r" rtl="1">
              <a:lnSpc>
                <a:spcPct val="100000"/>
              </a:lnSpc>
              <a:buNone/>
            </a:pPr>
            <a:r>
              <a:rPr lang="fa-IR" sz="2500" b="1" dirty="0">
                <a:cs typeface="B Yagut" pitchFamily="2" charset="-78"/>
              </a:rPr>
              <a:t>پیشگیری:</a:t>
            </a:r>
          </a:p>
          <a:p>
            <a:pPr algn="r" rtl="1">
              <a:lnSpc>
                <a:spcPct val="100000"/>
              </a:lnSpc>
              <a:buFont typeface="Wingdings" pitchFamily="2" charset="2"/>
              <a:buChar char="§"/>
            </a:pPr>
            <a:r>
              <a:rPr lang="fa-IR" sz="2500" b="1" dirty="0">
                <a:cs typeface="B Yagut" pitchFamily="2" charset="-78"/>
              </a:rPr>
              <a:t>ايمن سازي: </a:t>
            </a:r>
            <a:r>
              <a:rPr lang="fa-IR" sz="2500" dirty="0">
                <a:cs typeface="B Yagut" pitchFamily="2" charset="-78"/>
              </a:rPr>
              <a:t>واكسيناسيون مهمترين اقدام پيشگيري بر عليه تب زرد است</a:t>
            </a:r>
          </a:p>
          <a:p>
            <a:pPr algn="r" rtl="1">
              <a:lnSpc>
                <a:spcPct val="100000"/>
              </a:lnSpc>
              <a:buFont typeface="Wingdings" pitchFamily="2" charset="2"/>
              <a:buChar char="§"/>
            </a:pPr>
            <a:r>
              <a:rPr lang="fa-IR" sz="2500" dirty="0">
                <a:cs typeface="B Yagut" pitchFamily="2" charset="-78"/>
              </a:rPr>
              <a:t> ضدعفونی وسایل ولوازم</a:t>
            </a:r>
          </a:p>
          <a:p>
            <a:pPr marL="0" indent="0" algn="r" rtl="1">
              <a:lnSpc>
                <a:spcPct val="150000"/>
              </a:lnSpc>
              <a:buNone/>
            </a:pPr>
            <a:endParaRPr lang="fa-IR" sz="2500" dirty="0">
              <a:cs typeface="B Yagut" pitchFamily="2" charset="-78"/>
            </a:endParaRPr>
          </a:p>
          <a:p>
            <a:pPr marL="0" indent="0" algn="r" rtl="1">
              <a:lnSpc>
                <a:spcPct val="150000"/>
              </a:lnSpc>
              <a:buNone/>
            </a:pPr>
            <a:endParaRPr lang="fa-IR" sz="2500" dirty="0">
              <a:cs typeface="B Yagut" pitchFamily="2" charset="-78"/>
            </a:endParaRPr>
          </a:p>
          <a:p>
            <a:pPr marL="0" indent="0" algn="r" rtl="1">
              <a:lnSpc>
                <a:spcPct val="150000"/>
              </a:lnSpc>
              <a:buNone/>
            </a:pPr>
            <a:endParaRPr lang="fa-IR" sz="2500" dirty="0">
              <a:cs typeface="B Yagut" pitchFamily="2" charset="-78"/>
            </a:endParaRPr>
          </a:p>
          <a:p>
            <a:pPr marL="0" indent="0" algn="r" rtl="1">
              <a:lnSpc>
                <a:spcPct val="150000"/>
              </a:lnSpc>
              <a:buNone/>
            </a:pPr>
            <a:r>
              <a:rPr lang="fa-IR" sz="2500" dirty="0">
                <a:cs typeface="B Yagut" pitchFamily="2" charset="-78"/>
              </a:rPr>
              <a:t/>
            </a:r>
            <a:br>
              <a:rPr lang="fa-IR" sz="2500" dirty="0">
                <a:cs typeface="B Yagut" pitchFamily="2" charset="-78"/>
              </a:rPr>
            </a:br>
            <a:r>
              <a:rPr lang="fa-IR" sz="2500" dirty="0">
                <a:cs typeface="B Yagut" pitchFamily="2" charset="-78"/>
              </a:rPr>
              <a:t/>
            </a:r>
            <a:br>
              <a:rPr lang="fa-IR" sz="2500" dirty="0">
                <a:cs typeface="B Yagut" pitchFamily="2" charset="-78"/>
              </a:rPr>
            </a:br>
            <a:r>
              <a:rPr lang="fa-IR" sz="2500" dirty="0">
                <a:cs typeface="B Yagut" pitchFamily="2" charset="-78"/>
              </a:rPr>
              <a:t/>
            </a:r>
            <a:br>
              <a:rPr lang="fa-IR" sz="2500" dirty="0">
                <a:cs typeface="B Yagut" pitchFamily="2" charset="-78"/>
              </a:rPr>
            </a:br>
            <a:r>
              <a:rPr lang="fa-IR" sz="2500" dirty="0">
                <a:cs typeface="B Yagut" pitchFamily="2" charset="-78"/>
              </a:rPr>
              <a:t/>
            </a:r>
            <a:br>
              <a:rPr lang="fa-IR" sz="2500" dirty="0">
                <a:cs typeface="B Yagut" pitchFamily="2" charset="-78"/>
              </a:rPr>
            </a:br>
            <a:r>
              <a:rPr lang="fa-IR" sz="2500" dirty="0">
                <a:cs typeface="B Yagut" pitchFamily="2" charset="-78"/>
              </a:rPr>
              <a:t/>
            </a:r>
            <a:br>
              <a:rPr lang="fa-IR" sz="2500" dirty="0">
                <a:cs typeface="B Yagut" pitchFamily="2" charset="-78"/>
              </a:rPr>
            </a:br>
            <a:endParaRPr lang="fa-IR" sz="2500" dirty="0">
              <a:cs typeface="B Yagut" pitchFamily="2" charset="-78"/>
            </a:endParaRPr>
          </a:p>
          <a:p>
            <a:pPr marL="0" indent="0" algn="r" rtl="1">
              <a:lnSpc>
                <a:spcPct val="150000"/>
              </a:lnSpc>
              <a:buNone/>
            </a:pPr>
            <a:r>
              <a:rPr lang="fa-IR" sz="2500" dirty="0">
                <a:cs typeface="B Yagut" pitchFamily="2" charset="-78"/>
              </a:rPr>
              <a:t/>
            </a:r>
            <a:br>
              <a:rPr lang="fa-IR" sz="2500" dirty="0">
                <a:cs typeface="B Yagut" pitchFamily="2" charset="-78"/>
              </a:rPr>
            </a:br>
            <a:r>
              <a:rPr lang="fa-IR" sz="2500" dirty="0">
                <a:cs typeface="B Yagut" pitchFamily="2" charset="-78"/>
              </a:rPr>
              <a:t/>
            </a:r>
            <a:br>
              <a:rPr lang="fa-IR" sz="2500" dirty="0">
                <a:cs typeface="B Yagut" pitchFamily="2" charset="-78"/>
              </a:rPr>
            </a:br>
            <a:r>
              <a:rPr lang="fa-IR" sz="2500" dirty="0">
                <a:cs typeface="B Yagut" pitchFamily="2" charset="-78"/>
              </a:rPr>
              <a:t/>
            </a:r>
            <a:br>
              <a:rPr lang="fa-IR" sz="2500" dirty="0">
                <a:cs typeface="B Yagut" pitchFamily="2" charset="-78"/>
              </a:rPr>
            </a:br>
            <a:r>
              <a:rPr lang="fa-IR" sz="2500" dirty="0">
                <a:cs typeface="B Yagut" pitchFamily="2" charset="-78"/>
              </a:rPr>
              <a:t/>
            </a:r>
            <a:br>
              <a:rPr lang="fa-IR" sz="2500" dirty="0">
                <a:cs typeface="B Yagut" pitchFamily="2" charset="-78"/>
              </a:rPr>
            </a:br>
            <a:r>
              <a:rPr lang="fa-IR" sz="2500" dirty="0">
                <a:cs typeface="B Yagut" pitchFamily="2" charset="-78"/>
              </a:rPr>
              <a:t/>
            </a:r>
            <a:br>
              <a:rPr lang="fa-IR" sz="2500" dirty="0">
                <a:cs typeface="B Yagut" pitchFamily="2" charset="-78"/>
              </a:rPr>
            </a:br>
            <a:r>
              <a:rPr lang="fa-IR" sz="2500" dirty="0">
                <a:cs typeface="B Yagut" pitchFamily="2" charset="-78"/>
              </a:rPr>
              <a:t/>
            </a:r>
            <a:br>
              <a:rPr lang="fa-IR" sz="2500" dirty="0">
                <a:cs typeface="B Yagut" pitchFamily="2" charset="-78"/>
              </a:rPr>
            </a:br>
            <a:r>
              <a:rPr lang="fa-IR" sz="2500" dirty="0">
                <a:cs typeface="B Yagut" pitchFamily="2" charset="-78"/>
              </a:rPr>
              <a:t/>
            </a:r>
            <a:br>
              <a:rPr lang="fa-IR" sz="2500" dirty="0">
                <a:cs typeface="B Yagut" pitchFamily="2" charset="-78"/>
              </a:rPr>
            </a:br>
            <a:r>
              <a:rPr lang="fa-IR" sz="2500" dirty="0">
                <a:cs typeface="B Yagut" pitchFamily="2" charset="-78"/>
              </a:rPr>
              <a:t> </a:t>
            </a:r>
            <a:endParaRPr lang="en-US" sz="2500" dirty="0">
              <a:cs typeface="B Yagut" pitchFamily="2" charset="-78"/>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21" y="955983"/>
            <a:ext cx="2663825" cy="178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38" y="4737100"/>
            <a:ext cx="2680277"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15941762"/>
      </p:ext>
    </p:extLst>
  </p:cSld>
  <p:clrMapOvr>
    <a:masterClrMapping/>
  </p:clrMapOvr>
  <mc:AlternateContent xmlns:mc="http://schemas.openxmlformats.org/markup-compatibility/2006" xmlns:p14="http://schemas.microsoft.com/office/powerpoint/2010/main">
    <mc:Choice Requires="p14">
      <p:transition spd="slow" p14:dur="2000" advTm="79426"/>
    </mc:Choice>
    <mc:Fallback xmlns="">
      <p:transition spd="slow" advTm="79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745" y="518984"/>
            <a:ext cx="11199055" cy="6227805"/>
          </a:xfrm>
        </p:spPr>
        <p:txBody>
          <a:bodyPr>
            <a:noAutofit/>
          </a:bodyPr>
          <a:lstStyle/>
          <a:p>
            <a:pPr marL="0" indent="0" algn="r" rtl="1">
              <a:lnSpc>
                <a:spcPct val="150000"/>
              </a:lnSpc>
              <a:buNone/>
            </a:pPr>
            <a:endParaRPr lang="en-US" sz="2500" dirty="0">
              <a:cs typeface="B Yagut" pitchFamily="2" charset="-78"/>
            </a:endParaRPr>
          </a:p>
          <a:p>
            <a:pPr algn="r" rtl="1">
              <a:lnSpc>
                <a:spcPct val="150000"/>
              </a:lnSpc>
              <a:buFont typeface="Wingdings" pitchFamily="2" charset="2"/>
              <a:buChar char="§"/>
            </a:pPr>
            <a:r>
              <a:rPr lang="fa-IR" sz="2500" dirty="0">
                <a:cs typeface="B Yagut" pitchFamily="2" charset="-78"/>
              </a:rPr>
              <a:t>واكسيناسيون اطرافيان بيمار در صورتي كه واكسينه نشده اند. </a:t>
            </a:r>
          </a:p>
          <a:p>
            <a:pPr algn="r" rtl="1">
              <a:lnSpc>
                <a:spcPct val="150000"/>
              </a:lnSpc>
              <a:buFont typeface="Wingdings" pitchFamily="2" charset="2"/>
              <a:buChar char="§"/>
            </a:pPr>
            <a:r>
              <a:rPr lang="fa-IR" sz="2500" dirty="0">
                <a:cs typeface="B Yagut" pitchFamily="2" charset="-78"/>
              </a:rPr>
              <a:t>خانه بيمار و همه خانه هاي مجاور با حشره كش موثر سم پاشي شوند. </a:t>
            </a:r>
          </a:p>
          <a:p>
            <a:pPr algn="r" rtl="1">
              <a:lnSpc>
                <a:spcPct val="150000"/>
              </a:lnSpc>
              <a:buFont typeface="Wingdings" pitchFamily="2" charset="2"/>
              <a:buChar char="§"/>
            </a:pPr>
            <a:r>
              <a:rPr lang="fa-IR" sz="2500" dirty="0">
                <a:cs typeface="B Yagut" pitchFamily="2" charset="-78"/>
              </a:rPr>
              <a:t>بررسي موارد تماس با بيمار در 6 روز قبل از شروع علائم.</a:t>
            </a:r>
          </a:p>
          <a:p>
            <a:pPr algn="r" rtl="1">
              <a:lnSpc>
                <a:spcPct val="150000"/>
              </a:lnSpc>
              <a:buFont typeface="Wingdings" pitchFamily="2" charset="2"/>
              <a:buChar char="§"/>
            </a:pPr>
            <a:r>
              <a:rPr lang="fa-IR" sz="2500" dirty="0">
                <a:cs typeface="B Yagut" pitchFamily="2" charset="-78"/>
              </a:rPr>
              <a:t>رعايت احتياط در تماس با خون و ترشحات بدن. </a:t>
            </a:r>
          </a:p>
          <a:p>
            <a:pPr algn="r" rtl="1">
              <a:lnSpc>
                <a:spcPct val="150000"/>
              </a:lnSpc>
              <a:buFont typeface="Wingdings" pitchFamily="2" charset="2"/>
              <a:buChar char="§"/>
            </a:pPr>
            <a:r>
              <a:rPr lang="fa-IR" sz="2500" dirty="0">
                <a:cs typeface="B Yagut" pitchFamily="2" charset="-78"/>
              </a:rPr>
              <a:t>استفاده از حشره كش و پشه بند تا 5 روز بعد از شروع علائم براي بيمار.</a:t>
            </a:r>
          </a:p>
          <a:p>
            <a:pPr algn="r" rtl="1">
              <a:lnSpc>
                <a:spcPct val="150000"/>
              </a:lnSpc>
              <a:buFont typeface="Wingdings" pitchFamily="2" charset="2"/>
              <a:buChar char="§"/>
            </a:pPr>
            <a:r>
              <a:rPr lang="fa-IR" sz="2500" dirty="0">
                <a:cs typeface="B Yagut" pitchFamily="2" charset="-78"/>
              </a:rPr>
              <a:t>دفن بهداشتی اجساد                                                                              </a:t>
            </a:r>
          </a:p>
          <a:p>
            <a:pPr algn="r" rtl="1">
              <a:lnSpc>
                <a:spcPct val="150000"/>
              </a:lnSpc>
              <a:buFont typeface="Wingdings" pitchFamily="2" charset="2"/>
              <a:buChar char="§"/>
            </a:pPr>
            <a:r>
              <a:rPr lang="fa-IR" sz="2500" dirty="0">
                <a:cs typeface="B Yagut" pitchFamily="2" charset="-78"/>
              </a:rPr>
              <a:t>استفاده از ماسک ودستکش، چکمه، پیش بند برای مراقبت بیمار</a:t>
            </a:r>
          </a:p>
          <a:p>
            <a:pPr marL="0" indent="0" algn="r" rtl="1">
              <a:lnSpc>
                <a:spcPct val="150000"/>
              </a:lnSpc>
              <a:buNone/>
            </a:pPr>
            <a:r>
              <a:rPr lang="fa-IR" sz="2500" dirty="0">
                <a:cs typeface="B Yagut" pitchFamily="2" charset="-78"/>
              </a:rPr>
              <a:t>                                                                                                              ویروس تب زرد</a:t>
            </a:r>
          </a:p>
          <a:p>
            <a:pPr algn="r" rtl="1">
              <a:lnSpc>
                <a:spcPct val="150000"/>
              </a:lnSpc>
              <a:buFont typeface="Wingdings" pitchFamily="2" charset="2"/>
              <a:buChar char="§"/>
            </a:pPr>
            <a:endParaRPr lang="fa-IR" sz="2500" dirty="0">
              <a:cs typeface="B Yagut" pitchFamily="2" charset="-78"/>
            </a:endParaRPr>
          </a:p>
          <a:p>
            <a:pPr marL="0" indent="0" algn="r" rtl="1">
              <a:lnSpc>
                <a:spcPct val="150000"/>
              </a:lnSpc>
              <a:buNone/>
            </a:pPr>
            <a:r>
              <a:rPr lang="fa-IR" sz="2500" dirty="0">
                <a:cs typeface="B Yagut" pitchFamily="2" charset="-78"/>
              </a:rPr>
              <a:t>                                                                               </a:t>
            </a:r>
          </a:p>
          <a:p>
            <a:pPr marL="0" indent="0" algn="r" rtl="1">
              <a:lnSpc>
                <a:spcPct val="150000"/>
              </a:lnSpc>
              <a:buNone/>
            </a:pPr>
            <a:endParaRPr lang="fa-IR" sz="2500" dirty="0">
              <a:cs typeface="B Yagut" pitchFamily="2" charset="-78"/>
            </a:endParaRPr>
          </a:p>
          <a:p>
            <a:pPr marL="0" indent="0" algn="r" rtl="1">
              <a:lnSpc>
                <a:spcPct val="150000"/>
              </a:lnSpc>
              <a:buNone/>
            </a:pPr>
            <a:r>
              <a:rPr lang="fa-IR" sz="2500" dirty="0">
                <a:cs typeface="B Yagut" pitchFamily="2" charset="-78"/>
              </a:rPr>
              <a:t>                                                                                                            </a:t>
            </a:r>
          </a:p>
          <a:p>
            <a:pPr marL="0" indent="0" rtl="1">
              <a:lnSpc>
                <a:spcPct val="150000"/>
              </a:lnSpc>
              <a:buNone/>
            </a:pPr>
            <a:endParaRPr lang="fa-IR" sz="2500" dirty="0">
              <a:cs typeface="B Yagut" pitchFamily="2" charset="-78"/>
            </a:endParaRPr>
          </a:p>
          <a:p>
            <a:pPr marL="0" indent="0" algn="r" rtl="1">
              <a:lnSpc>
                <a:spcPct val="150000"/>
              </a:lnSpc>
              <a:buNone/>
            </a:pPr>
            <a:endParaRPr lang="en-US" sz="2500" dirty="0">
              <a:cs typeface="B Yagut" pitchFamily="2" charset="-78"/>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33" y="3708400"/>
            <a:ext cx="2397983"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07475767"/>
      </p:ext>
    </p:extLst>
  </p:cSld>
  <p:clrMapOvr>
    <a:masterClrMapping/>
  </p:clrMapOvr>
  <mc:AlternateContent xmlns:mc="http://schemas.openxmlformats.org/markup-compatibility/2006" xmlns:p14="http://schemas.microsoft.com/office/powerpoint/2010/main">
    <mc:Choice Requires="p14">
      <p:transition spd="slow" p14:dur="2000" advTm="75172"/>
    </mc:Choice>
    <mc:Fallback xmlns="">
      <p:transition spd="slow" advTm="7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اصفهان</_x062f__x0627__x0646__x0634__x06af__x0627__x0647_>
    <_x0646__x0648__x0639__x0020__x062d__x06cc__x0637__x0647_ xmlns="12fdc5dc-769e-4543-b10d-fbea3dac4417">عوامل بيماري‌زاي زنده، اصول گندزدايي و استريليزاسيون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5NN7CDR5NKU2-831-899</_dlc_DocId>
    <_dlc_DocIdUrl xmlns="1047730d-92e1-4018-9084-d932fd3a7f58">
      <Url>http://www.health.gov.ir/hnd/_layouts/DocIdRedir.aspx?ID=5NN7CDR5NKU2-831-899</Url>
      <Description>5NN7CDR5NKU2-831-899</Description>
    </_dlc_DocIdUrl>
  </documentManagement>
</p:properties>
</file>

<file path=customXml/itemProps1.xml><?xml version="1.0" encoding="utf-8"?>
<ds:datastoreItem xmlns:ds="http://schemas.openxmlformats.org/officeDocument/2006/customXml" ds:itemID="{C9F5E0F4-512A-4415-BE67-4D6AC95852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21408E-71FD-49F9-99ED-FB924BBAB553}">
  <ds:schemaRefs>
    <ds:schemaRef ds:uri="http://schemas.microsoft.com/sharepoint/events"/>
  </ds:schemaRefs>
</ds:datastoreItem>
</file>

<file path=customXml/itemProps3.xml><?xml version="1.0" encoding="utf-8"?>
<ds:datastoreItem xmlns:ds="http://schemas.openxmlformats.org/officeDocument/2006/customXml" ds:itemID="{26EFA99B-DCC3-4EAD-8AE7-E37BD6855DD9}">
  <ds:schemaRefs>
    <ds:schemaRef ds:uri="http://schemas.microsoft.com/sharepoint/v3/contenttype/forms"/>
  </ds:schemaRefs>
</ds:datastoreItem>
</file>

<file path=customXml/itemProps4.xml><?xml version="1.0" encoding="utf-8"?>
<ds:datastoreItem xmlns:ds="http://schemas.openxmlformats.org/officeDocument/2006/customXml" ds:itemID="{B98BCAEF-F478-4608-9D8C-FA4CE03DC273}">
  <ds:schemaRefs>
    <ds:schemaRef ds:uri="http://www.w3.org/XML/1998/namespace"/>
    <ds:schemaRef ds:uri="12fdc5dc-769e-4543-b10d-fbea3dac4417"/>
    <ds:schemaRef ds:uri="http://purl.org/dc/terms/"/>
    <ds:schemaRef ds:uri="http://schemas.microsoft.com/office/infopath/2007/PartnerControls"/>
    <ds:schemaRef ds:uri="1047730d-92e1-4018-9084-d932fd3a7f58"/>
    <ds:schemaRef ds:uri="http://schemas.microsoft.com/office/2006/documentManagement/types"/>
    <ds:schemaRef ds:uri="http://purl.org/dc/dcmitype/"/>
    <ds:schemaRef ds:uri="http://purl.org/dc/elements/1.1/"/>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3438</TotalTime>
  <Words>1389</Words>
  <Application>Microsoft Office PowerPoint</Application>
  <PresentationFormat>Widescreen</PresentationFormat>
  <Paragraphs>166</Paragraphs>
  <Slides>21</Slides>
  <Notes>0</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B Yagut</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لطفاً نظرات و پیشنهادات خود پیرامون این بسته آموزشی را به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بیماریهای ناشی از میکروارگانیسمها و پیشگیری از آنها بر اساس برنامه جاری کشوری(جلسه اول)</dc:title>
  <dc:creator>A.R.I</dc:creator>
  <cp:lastModifiedBy>taherasadi</cp:lastModifiedBy>
  <cp:revision>376</cp:revision>
  <dcterms:created xsi:type="dcterms:W3CDTF">2020-04-18T16:06:05Z</dcterms:created>
  <dcterms:modified xsi:type="dcterms:W3CDTF">2021-05-19T10:15:13Z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67aab0b5-9c12-46e0-ab80-3a9907ca08bc</vt:lpwstr>
  </property>
</Properties>
</file>